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5.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52" r:id="rId1"/>
    <p:sldMasterId id="2147484169" r:id="rId2"/>
    <p:sldMasterId id="2147484177" r:id="rId3"/>
    <p:sldMasterId id="2147484188" r:id="rId4"/>
    <p:sldMasterId id="2147484199" r:id="rId5"/>
    <p:sldMasterId id="2147484207" r:id="rId6"/>
  </p:sldMasterIdLst>
  <p:notesMasterIdLst>
    <p:notesMasterId r:id="rId75"/>
  </p:notesMasterIdLst>
  <p:handoutMasterIdLst>
    <p:handoutMasterId r:id="rId76"/>
  </p:handoutMasterIdLst>
  <p:sldIdLst>
    <p:sldId id="519" r:id="rId7"/>
    <p:sldId id="286" r:id="rId8"/>
    <p:sldId id="556" r:id="rId9"/>
    <p:sldId id="570" r:id="rId10"/>
    <p:sldId id="453" r:id="rId11"/>
    <p:sldId id="572" r:id="rId12"/>
    <p:sldId id="493" r:id="rId13"/>
    <p:sldId id="455" r:id="rId14"/>
    <p:sldId id="506" r:id="rId15"/>
    <p:sldId id="456" r:id="rId16"/>
    <p:sldId id="457" r:id="rId17"/>
    <p:sldId id="458" r:id="rId18"/>
    <p:sldId id="459" r:id="rId19"/>
    <p:sldId id="460" r:id="rId20"/>
    <p:sldId id="461" r:id="rId21"/>
    <p:sldId id="462" r:id="rId22"/>
    <p:sldId id="555" r:id="rId23"/>
    <p:sldId id="463" r:id="rId24"/>
    <p:sldId id="494" r:id="rId25"/>
    <p:sldId id="495" r:id="rId26"/>
    <p:sldId id="465" r:id="rId27"/>
    <p:sldId id="466" r:id="rId28"/>
    <p:sldId id="468" r:id="rId29"/>
    <p:sldId id="469" r:id="rId30"/>
    <p:sldId id="470" r:id="rId31"/>
    <p:sldId id="471" r:id="rId32"/>
    <p:sldId id="472" r:id="rId33"/>
    <p:sldId id="473" r:id="rId34"/>
    <p:sldId id="475" r:id="rId35"/>
    <p:sldId id="476" r:id="rId36"/>
    <p:sldId id="477" r:id="rId37"/>
    <p:sldId id="478" r:id="rId38"/>
    <p:sldId id="521" r:id="rId39"/>
    <p:sldId id="557" r:id="rId40"/>
    <p:sldId id="524" r:id="rId41"/>
    <p:sldId id="525" r:id="rId42"/>
    <p:sldId id="526" r:id="rId43"/>
    <p:sldId id="528" r:id="rId44"/>
    <p:sldId id="529" r:id="rId45"/>
    <p:sldId id="530" r:id="rId46"/>
    <p:sldId id="540" r:id="rId47"/>
    <p:sldId id="531" r:id="rId48"/>
    <p:sldId id="532" r:id="rId49"/>
    <p:sldId id="533" r:id="rId50"/>
    <p:sldId id="534" r:id="rId51"/>
    <p:sldId id="513" r:id="rId52"/>
    <p:sldId id="541" r:id="rId53"/>
    <p:sldId id="510" r:id="rId54"/>
    <p:sldId id="511" r:id="rId55"/>
    <p:sldId id="512" r:id="rId56"/>
    <p:sldId id="544" r:id="rId57"/>
    <p:sldId id="536" r:id="rId58"/>
    <p:sldId id="543" r:id="rId59"/>
    <p:sldId id="542" r:id="rId60"/>
    <p:sldId id="545" r:id="rId61"/>
    <p:sldId id="535" r:id="rId62"/>
    <p:sldId id="546" r:id="rId63"/>
    <p:sldId id="547" r:id="rId64"/>
    <p:sldId id="538" r:id="rId65"/>
    <p:sldId id="548" r:id="rId66"/>
    <p:sldId id="549" r:id="rId67"/>
    <p:sldId id="550" r:id="rId68"/>
    <p:sldId id="551" r:id="rId69"/>
    <p:sldId id="552" r:id="rId70"/>
    <p:sldId id="508" r:id="rId71"/>
    <p:sldId id="553" r:id="rId72"/>
    <p:sldId id="554" r:id="rId73"/>
    <p:sldId id="559" r:id="rId7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A3DE"/>
    <a:srgbClr val="77B2E3"/>
    <a:srgbClr val="1E5E92"/>
    <a:srgbClr val="FF0000"/>
    <a:srgbClr val="548486"/>
    <a:srgbClr val="E6E4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645" autoAdjust="0"/>
    <p:restoredTop sz="80913" autoAdjust="0"/>
  </p:normalViewPr>
  <p:slideViewPr>
    <p:cSldViewPr>
      <p:cViewPr varScale="1">
        <p:scale>
          <a:sx n="82" d="100"/>
          <a:sy n="82" d="100"/>
        </p:scale>
        <p:origin x="3176"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264"/>
    </p:cViewPr>
  </p:sorterViewPr>
  <p:notesViewPr>
    <p:cSldViewPr>
      <p:cViewPr>
        <p:scale>
          <a:sx n="100" d="100"/>
          <a:sy n="100" d="100"/>
        </p:scale>
        <p:origin x="-2100" y="15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slide" Target="slides/slide62.xml"/><Relationship Id="rId16" Type="http://schemas.openxmlformats.org/officeDocument/2006/relationships/slide" Target="slides/slide10.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74" Type="http://schemas.openxmlformats.org/officeDocument/2006/relationships/slide" Target="slides/slide68.xml"/><Relationship Id="rId79" Type="http://schemas.openxmlformats.org/officeDocument/2006/relationships/theme" Target="theme/theme1.xml"/><Relationship Id="rId5" Type="http://schemas.openxmlformats.org/officeDocument/2006/relationships/slideMaster" Target="slideMasters/slideMaster5.xml"/><Relationship Id="rId61" Type="http://schemas.openxmlformats.org/officeDocument/2006/relationships/slide" Target="slides/slide55.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slide" Target="slides/slide63.xml"/><Relationship Id="rId77" Type="http://schemas.openxmlformats.org/officeDocument/2006/relationships/presProps" Target="presProps.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slide" Target="slides/slide66.xml"/><Relationship Id="rId80"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slide" Target="slides/slide6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slide" Target="slides/slide64.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openxmlformats.org/officeDocument/2006/relationships/slide" Target="slides/slide67.xml"/><Relationship Id="rId78"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6" Type="http://schemas.openxmlformats.org/officeDocument/2006/relationships/handoutMaster" Target="handoutMasters/handoutMaster1.xml"/><Relationship Id="rId7" Type="http://schemas.openxmlformats.org/officeDocument/2006/relationships/slide" Target="slides/slide1.xml"/><Relationship Id="rId71" Type="http://schemas.openxmlformats.org/officeDocument/2006/relationships/slide" Target="slides/slide65.xml"/><Relationship Id="rId2" Type="http://schemas.openxmlformats.org/officeDocument/2006/relationships/slideMaster" Target="slideMasters/slideMaster2.xml"/><Relationship Id="rId29" Type="http://schemas.openxmlformats.org/officeDocument/2006/relationships/slide" Target="slides/slide2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89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dirty="0"/>
          </a:p>
        </p:txBody>
      </p:sp>
      <p:sp>
        <p:nvSpPr>
          <p:cNvPr id="37891"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dirty="0"/>
          </a:p>
        </p:txBody>
      </p:sp>
      <p:sp>
        <p:nvSpPr>
          <p:cNvPr id="37892"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r>
              <a:rPr lang="en-US" dirty="0"/>
              <a:t>Lecture Style Format Sample</a:t>
            </a:r>
          </a:p>
        </p:txBody>
      </p:sp>
      <p:sp>
        <p:nvSpPr>
          <p:cNvPr id="37893"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6CA06A8F-911B-4650-B0AF-DF0819130EC7}" type="slidenum">
              <a:rPr lang="en-US"/>
              <a:pPr>
                <a:defRPr/>
              </a:pPr>
              <a:t>‹#›</a:t>
            </a:fld>
            <a:endParaRPr lang="en-US" dirty="0"/>
          </a:p>
        </p:txBody>
      </p:sp>
    </p:spTree>
    <p:extLst>
      <p:ext uri="{BB962C8B-B14F-4D97-AF65-F5344CB8AC3E}">
        <p14:creationId xmlns:p14="http://schemas.microsoft.com/office/powerpoint/2010/main" val="25865292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gif>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dirty="0"/>
          </a:p>
        </p:txBody>
      </p:sp>
      <p:sp>
        <p:nvSpPr>
          <p:cNvPr id="10243"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dirty="0"/>
          </a:p>
        </p:txBody>
      </p:sp>
      <p:sp>
        <p:nvSpPr>
          <p:cNvPr id="6144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5"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246"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r>
              <a:rPr lang="en-US" dirty="0"/>
              <a:t>Lecture Style Format Sample</a:t>
            </a:r>
          </a:p>
        </p:txBody>
      </p:sp>
      <p:sp>
        <p:nvSpPr>
          <p:cNvPr id="10247"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56535C23-C694-4B87-BF59-41E4DD211DC7}" type="slidenum">
              <a:rPr lang="en-US"/>
              <a:pPr>
                <a:defRPr/>
              </a:pPr>
              <a:t>‹#›</a:t>
            </a:fld>
            <a:endParaRPr lang="en-US" dirty="0"/>
          </a:p>
        </p:txBody>
      </p:sp>
    </p:spTree>
    <p:extLst>
      <p:ext uri="{BB962C8B-B14F-4D97-AF65-F5344CB8AC3E}">
        <p14:creationId xmlns:p14="http://schemas.microsoft.com/office/powerpoint/2010/main" val="216477794"/>
      </p:ext>
    </p:extLst>
  </p:cSld>
  <p:clrMap bg1="lt1" tx1="dk1" bg2="lt2" tx2="dk2" accent1="accent1" accent2="accent2" accent3="accent3" accent4="accent4" accent5="accent5" accent6="accent6" hlink="hlink" folHlink="folHlink"/>
  <p:notesStyle>
    <a:lvl1pPr marL="119063" indent="-119063" algn="l" rtl="0" eaLnBrk="0" fontAlgn="base" hangingPunct="0">
      <a:spcBef>
        <a:spcPct val="30000"/>
      </a:spcBef>
      <a:spcAft>
        <a:spcPct val="0"/>
      </a:spcAft>
      <a:buChar char="•"/>
      <a:defRPr sz="1000" kern="1200">
        <a:solidFill>
          <a:schemeClr val="tx1"/>
        </a:solidFill>
        <a:latin typeface="Albertus (W1)" charset="0"/>
        <a:ea typeface="+mn-ea"/>
        <a:cs typeface="+mn-cs"/>
      </a:defRPr>
    </a:lvl1pPr>
    <a:lvl2pPr marL="403225" indent="-169863" algn="l" rtl="0" eaLnBrk="0" fontAlgn="base" hangingPunct="0">
      <a:spcBef>
        <a:spcPct val="30000"/>
      </a:spcBef>
      <a:spcAft>
        <a:spcPct val="0"/>
      </a:spcAft>
      <a:buFont typeface="Wingdings" pitchFamily="2" charset="2"/>
      <a:buChar char="§"/>
      <a:defRPr sz="1000" kern="1200">
        <a:solidFill>
          <a:schemeClr val="tx1"/>
        </a:solidFill>
        <a:latin typeface="Albertus (W1)" charset="0"/>
        <a:ea typeface="+mn-ea"/>
        <a:cs typeface="+mn-cs"/>
      </a:defRPr>
    </a:lvl2pPr>
    <a:lvl3pPr marL="636588" indent="-119063" algn="l" rtl="0" eaLnBrk="0" fontAlgn="base" hangingPunct="0">
      <a:spcBef>
        <a:spcPct val="30000"/>
      </a:spcBef>
      <a:spcAft>
        <a:spcPct val="0"/>
      </a:spcAft>
      <a:buChar char="o"/>
      <a:defRPr sz="1000" kern="1200">
        <a:solidFill>
          <a:schemeClr val="tx1"/>
        </a:solidFill>
        <a:latin typeface="Albertus (W1)" charset="0"/>
        <a:ea typeface="+mn-ea"/>
        <a:cs typeface="+mn-cs"/>
      </a:defRPr>
    </a:lvl3pPr>
    <a:lvl4pPr marL="869950" indent="-119063" algn="l" rtl="0" eaLnBrk="0" fontAlgn="base" hangingPunct="0">
      <a:spcBef>
        <a:spcPct val="30000"/>
      </a:spcBef>
      <a:spcAft>
        <a:spcPct val="0"/>
      </a:spcAft>
      <a:buFont typeface="Wingdings" pitchFamily="2" charset="2"/>
      <a:buChar char="v"/>
      <a:defRPr sz="1000" kern="1200">
        <a:solidFill>
          <a:schemeClr val="tx1"/>
        </a:solidFill>
        <a:latin typeface="Albertus (W1)" charset="0"/>
        <a:ea typeface="+mn-ea"/>
        <a:cs typeface="+mn-cs"/>
      </a:defRPr>
    </a:lvl4pPr>
    <a:lvl5pPr marL="1154113" indent="-169863" algn="l" rtl="0" eaLnBrk="0" fontAlgn="base" hangingPunct="0">
      <a:spcBef>
        <a:spcPct val="30000"/>
      </a:spcBef>
      <a:spcAft>
        <a:spcPct val="0"/>
      </a:spcAft>
      <a:buChar char="•"/>
      <a:defRPr sz="1000" kern="1200">
        <a:solidFill>
          <a:schemeClr val="tx1"/>
        </a:solidFill>
        <a:latin typeface="Albertus (W1)"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wikipedia.or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2D2C4814-0154-4173-AFCF-03464D69492E}" type="slidenum">
              <a:rPr lang="en-US" smtClean="0"/>
              <a:pPr eaLnBrk="1" hangingPunct="1"/>
              <a:t>1</a:t>
            </a:fld>
            <a:endParaRPr lang="en-US" dirty="0"/>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b="1" dirty="0"/>
              <a:t>It Takes A Village to Write an Encyclopedia</a:t>
            </a:r>
            <a:endParaRPr lang="en-US" dirty="0"/>
          </a:p>
          <a:p>
            <a:pPr lvl="1" eaLnBrk="1" hangingPunct="1"/>
            <a:r>
              <a:rPr lang="en-US" dirty="0"/>
              <a:t>The invention of wiki technology and the Wikipedia encyclopedia is a great focus to start off your class. Start the class off by taking a brief tour of Wikipedia so students can see the online edits.  Wikipedia is located at </a:t>
            </a:r>
            <a:r>
              <a:rPr lang="en-US" dirty="0">
                <a:hlinkClick r:id="rId3"/>
              </a:rPr>
              <a:t>http://www.wikipedia.org/</a:t>
            </a:r>
            <a:r>
              <a:rPr lang="en-US" dirty="0"/>
              <a:t>. Ask your students if they know which topic area has the largest number of daily changes? One of the hottest areas in Wikipedia is the Start Trek entries, which are changed more than any other topic area in the entire encyclopedia.</a:t>
            </a:r>
          </a:p>
          <a:p>
            <a:pPr lvl="1" eaLnBrk="1" hangingPunct="1"/>
            <a:r>
              <a:rPr lang="en-US" dirty="0"/>
              <a:t>Wiki technology is taking off and people are finding new uses for the technology daily. Wiki is being used for collaboration among many businesses. Wiki is being used in education in a number of ways to support learning:</a:t>
            </a:r>
          </a:p>
          <a:p>
            <a:pPr lvl="2" eaLnBrk="1" hangingPunct="1"/>
            <a:r>
              <a:rPr lang="en-US" dirty="0"/>
              <a:t>A teacher could post some key revision words for students to expand into definitions</a:t>
            </a:r>
            <a:r>
              <a:rPr lang="en-US" baseline="0" dirty="0"/>
              <a:t> or </a:t>
            </a:r>
            <a:r>
              <a:rPr lang="en-US" dirty="0"/>
              <a:t>pages</a:t>
            </a:r>
          </a:p>
          <a:p>
            <a:pPr lvl="2" eaLnBrk="1" hangingPunct="1"/>
            <a:r>
              <a:rPr lang="en-US" dirty="0"/>
              <a:t>Students could work in groups on collaborative documents such as a group report</a:t>
            </a:r>
          </a:p>
          <a:p>
            <a:pPr lvl="2" eaLnBrk="1" hangingPunct="1"/>
            <a:r>
              <a:rPr lang="en-US" dirty="0"/>
              <a:t>Course notes could be refined over the duration of the course by both students and teachers</a:t>
            </a:r>
          </a:p>
          <a:p>
            <a:pPr lvl="2" eaLnBrk="1" hangingPunct="1"/>
            <a:r>
              <a:rPr lang="en-US" dirty="0"/>
              <a:t>Students could research new topics and contribute their findings</a:t>
            </a:r>
          </a:p>
          <a:p>
            <a:pPr lvl="2" eaLnBrk="1" hangingPunct="1"/>
            <a:r>
              <a:rPr lang="en-US" dirty="0"/>
              <a:t>A wiki could be used as a portfolio showing development of a project</a:t>
            </a:r>
          </a:p>
          <a:p>
            <a:pPr lvl="2" eaLnBrk="1" hangingPunct="1"/>
            <a:r>
              <a:rPr lang="en-US" dirty="0"/>
              <a:t>Teacher can start a writing prompt and have students add parts to create a comprehensive class writing activity.</a:t>
            </a:r>
          </a:p>
          <a:p>
            <a:pPr lvl="2" eaLnBrk="1" hangingPunct="1"/>
            <a:r>
              <a:rPr lang="en-US" dirty="0"/>
              <a:t>A teacher could start a story and students could create links off it which would allow the story to follow different, interactive paths.</a:t>
            </a:r>
          </a:p>
          <a:p>
            <a:pPr lvl="2" eaLnBrk="1" hangingPunct="1"/>
            <a:r>
              <a:rPr lang="en-US" dirty="0"/>
              <a:t>States and school districts can develop and edit curricula by allowing teachers to add in activities and assessments</a:t>
            </a:r>
          </a:p>
          <a:p>
            <a:pPr lvl="2" eaLnBrk="1" hangingPunct="1"/>
            <a:r>
              <a:rPr lang="en-US" dirty="0"/>
              <a:t>A wiki would be a great tool for collaboratively constructing answers to exam questions!</a:t>
            </a:r>
          </a:p>
          <a:p>
            <a:pPr lvl="2" eaLnBrk="1" hangingPunct="1"/>
            <a:r>
              <a:rPr lang="en-US" dirty="0"/>
              <a:t>A great tool for a team of students involved in project work</a:t>
            </a:r>
          </a:p>
          <a:p>
            <a:pPr lvl="2" eaLnBrk="1" hangingPunct="1"/>
            <a:r>
              <a:rPr lang="en-US" dirty="0"/>
              <a:t>Annotating each other's work</a:t>
            </a:r>
          </a:p>
          <a:p>
            <a:pPr eaLnBrk="1" hangingPunct="1"/>
            <a:endParaRPr lang="en-US" dirty="0"/>
          </a:p>
        </p:txBody>
      </p:sp>
    </p:spTree>
    <p:extLst>
      <p:ext uri="{BB962C8B-B14F-4D97-AF65-F5344CB8AC3E}">
        <p14:creationId xmlns:p14="http://schemas.microsoft.com/office/powerpoint/2010/main" val="23271925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152F0E59-D805-41CC-A2AE-8D4A42481856}" type="slidenum">
              <a:rPr lang="en-US" smtClean="0"/>
              <a:pPr eaLnBrk="1" hangingPunct="1"/>
              <a:t>12</a:t>
            </a:fld>
            <a:endParaRPr lang="en-US" dirty="0"/>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b="1" dirty="0"/>
              <a:t>Characteristics of High Quality Information</a:t>
            </a:r>
          </a:p>
          <a:p>
            <a:pPr lvl="1" eaLnBrk="1" hangingPunct="1"/>
            <a:r>
              <a:rPr lang="en-US" b="1" dirty="0"/>
              <a:t>Accuracy: </a:t>
            </a:r>
            <a:r>
              <a:rPr lang="en-US" dirty="0"/>
              <a:t>Are all the values correct? For example, is the name spelled correctly? Is the dollar amount recorded properly?</a:t>
            </a:r>
          </a:p>
          <a:p>
            <a:pPr lvl="1" eaLnBrk="1" hangingPunct="1"/>
            <a:r>
              <a:rPr lang="en-US" b="1" dirty="0"/>
              <a:t>Completeness: </a:t>
            </a:r>
            <a:r>
              <a:rPr lang="en-US" dirty="0"/>
              <a:t>Are any of the values missing? For example, is the address complete including street, city, state, and zip code?</a:t>
            </a:r>
          </a:p>
          <a:p>
            <a:pPr lvl="1" eaLnBrk="1" hangingPunct="1"/>
            <a:r>
              <a:rPr lang="en-US" b="1" dirty="0"/>
              <a:t>Consistency: </a:t>
            </a:r>
            <a:r>
              <a:rPr lang="en-US" dirty="0"/>
              <a:t>Is aggregate or summary information in agreement with detailed information?</a:t>
            </a:r>
          </a:p>
          <a:p>
            <a:pPr lvl="2" eaLnBrk="1" hangingPunct="1"/>
            <a:r>
              <a:rPr lang="en-US" dirty="0"/>
              <a:t>For example, do all total fields equal the true total of the individual fields?</a:t>
            </a:r>
          </a:p>
          <a:p>
            <a:pPr lvl="1" eaLnBrk="1" hangingPunct="1"/>
            <a:r>
              <a:rPr lang="en-US" b="1" dirty="0"/>
              <a:t>Uniqueness: </a:t>
            </a:r>
            <a:r>
              <a:rPr lang="en-US" dirty="0"/>
              <a:t>Is each transaction, entity, and event represented only once in the information?</a:t>
            </a:r>
          </a:p>
          <a:p>
            <a:pPr lvl="2" eaLnBrk="1" hangingPunct="1"/>
            <a:r>
              <a:rPr lang="en-US" dirty="0"/>
              <a:t>For example, are there any duplicate customers?</a:t>
            </a:r>
          </a:p>
          <a:p>
            <a:pPr lvl="1" eaLnBrk="1" hangingPunct="1"/>
            <a:r>
              <a:rPr lang="en-US" b="1" dirty="0"/>
              <a:t>Timeliness </a:t>
            </a:r>
            <a:r>
              <a:rPr lang="en-US" dirty="0"/>
              <a:t>Is the information current with respect to the business requirements? For example, is information updated weekly, daily, or hourly?</a:t>
            </a:r>
            <a:endParaRPr lang="en-US" b="1" dirty="0"/>
          </a:p>
          <a:p>
            <a:pPr eaLnBrk="1" hangingPunct="1">
              <a:buNone/>
            </a:pPr>
            <a:r>
              <a:rPr lang="en-US" b="1" dirty="0"/>
              <a:t>CLASSROOM EXERCISE</a:t>
            </a:r>
          </a:p>
          <a:p>
            <a:pPr eaLnBrk="1" hangingPunct="1">
              <a:buNone/>
            </a:pPr>
            <a:r>
              <a:rPr lang="en-US" b="1" dirty="0"/>
              <a:t>Inquiring about Information</a:t>
            </a:r>
          </a:p>
          <a:p>
            <a:pPr lvl="0" eaLnBrk="1" hangingPunct="1"/>
            <a:r>
              <a:rPr lang="en-US" dirty="0"/>
              <a:t>Break your students into groups and ask each group to provide an additional example of each of the five common characteristics of high quality information that is not provided in the above figure</a:t>
            </a:r>
          </a:p>
          <a:p>
            <a:pPr lvl="1" eaLnBrk="1" hangingPunct="1"/>
            <a:r>
              <a:rPr lang="en-US" dirty="0"/>
              <a:t>For example, Accuracy:</a:t>
            </a:r>
            <a:r>
              <a:rPr lang="en-US" baseline="0" dirty="0"/>
              <a:t> </a:t>
            </a:r>
            <a:r>
              <a:rPr lang="en-US" dirty="0"/>
              <a:t>does a purchase price on a bill match the item description on the bill?    </a:t>
            </a:r>
          </a:p>
          <a:p>
            <a:pPr lvl="1" eaLnBrk="1" hangingPunct="1"/>
            <a:r>
              <a:rPr lang="en-US" dirty="0"/>
              <a:t>Item 1:  Kids juice cup, cost $10,000</a:t>
            </a:r>
          </a:p>
          <a:p>
            <a:pPr lvl="1" eaLnBrk="1" hangingPunct="1"/>
            <a:r>
              <a:rPr lang="en-US" dirty="0"/>
              <a:t>Chances are a kids juice cup would not cost $10,000 and this is an inaccurate item</a:t>
            </a:r>
          </a:p>
        </p:txBody>
      </p:sp>
    </p:spTree>
    <p:extLst>
      <p:ext uri="{BB962C8B-B14F-4D97-AF65-F5344CB8AC3E}">
        <p14:creationId xmlns:p14="http://schemas.microsoft.com/office/powerpoint/2010/main" val="3034518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442800A3-E346-43F1-9FA6-2B3C60ED6272}" type="slidenum">
              <a:rPr lang="en-US" smtClean="0"/>
              <a:pPr eaLnBrk="1" hangingPunct="1"/>
              <a:t>13</a:t>
            </a:fld>
            <a:endParaRPr lang="en-US" dirty="0"/>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Walk-through each of the six issues and have your students extrapolate a potential business problem that might be associated with each issue.  The example does not state what type of database or spreadsheet this information is contained  (sales, marketing, customer service, billing, etc), so allow your students use their imagination when they are extrapolating the potential business problems</a:t>
            </a:r>
          </a:p>
          <a:p>
            <a:pPr lvl="1" eaLnBrk="1" hangingPunct="1"/>
            <a:r>
              <a:rPr lang="en-US" dirty="0"/>
              <a:t>Issue 1:  Without a first name it would be impossible to correlate this customer with customers in other databases (Sales, Marketing, Billing, Customer Service) to gain a compete customer view (CRM)</a:t>
            </a:r>
          </a:p>
          <a:p>
            <a:pPr lvl="1" eaLnBrk="1" hangingPunct="1"/>
            <a:r>
              <a:rPr lang="en-US" dirty="0"/>
              <a:t>Issue 2:  Without a complete street address there is no possible way to communicate with this customer via mail or deliveries.  An order might be sitting in a warehouse waiting for the complete address before shipping.  The company has spent time and money processing an order that might never be completed</a:t>
            </a:r>
          </a:p>
          <a:p>
            <a:pPr lvl="1" eaLnBrk="1" hangingPunct="1"/>
            <a:r>
              <a:rPr lang="en-US" dirty="0"/>
              <a:t>Issue 3:  If this is the same customer, the company will waste money sending out two sets of promotions and advertisements to the same customers.  It might also send two identical orders and have to incur the expense of one order being returned</a:t>
            </a:r>
          </a:p>
          <a:p>
            <a:pPr lvl="1" eaLnBrk="1" hangingPunct="1"/>
            <a:r>
              <a:rPr lang="en-US" dirty="0"/>
              <a:t>Issue 4:  This is a good example of where cleaning data is difficult because this may or may not be an error.  There are many times when a phone and a fax have the same number.  Since the phone number is also in the e-mail address field, chances are that the number is inaccurate</a:t>
            </a:r>
          </a:p>
          <a:p>
            <a:pPr lvl="1" eaLnBrk="1" hangingPunct="1"/>
            <a:r>
              <a:rPr lang="en-US" dirty="0"/>
              <a:t>Issue 5:  The business would have no way of communicating with this customer via e-mail</a:t>
            </a:r>
          </a:p>
          <a:p>
            <a:pPr lvl="1" eaLnBrk="1" hangingPunct="1"/>
            <a:r>
              <a:rPr lang="en-US" dirty="0"/>
              <a:t>Issue 6:  The company could determine the area code based on the customer’s address.  This takes time, which costs the company money.  This is a good reason to ensure that information is entered correctly the first time.  All incorrect information needs to be fixed, which costs time and money</a:t>
            </a:r>
          </a:p>
        </p:txBody>
      </p:sp>
    </p:spTree>
    <p:extLst>
      <p:ext uri="{BB962C8B-B14F-4D97-AF65-F5344CB8AC3E}">
        <p14:creationId xmlns:p14="http://schemas.microsoft.com/office/powerpoint/2010/main" val="18307873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728C2F9C-2432-402E-B533-D5360A0C5A3B}" type="slidenum">
              <a:rPr lang="en-US" smtClean="0"/>
              <a:pPr eaLnBrk="1" hangingPunct="1"/>
              <a:t>14</a:t>
            </a:fld>
            <a:endParaRPr lang="en-US" dirty="0"/>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Addressing the above sources of information inaccuracies will significantly improve the quality of organizational information</a:t>
            </a:r>
          </a:p>
          <a:p>
            <a:pPr eaLnBrk="1" hangingPunct="1"/>
            <a:r>
              <a:rPr lang="en-US" dirty="0"/>
              <a:t>Determine a few additional sources of low quality information</a:t>
            </a:r>
          </a:p>
          <a:p>
            <a:pPr lvl="1" eaLnBrk="1" hangingPunct="1"/>
            <a:r>
              <a:rPr lang="en-US" dirty="0"/>
              <a:t>A customer service representative could accidentally transpose a number in an address or misspell a last name</a:t>
            </a:r>
          </a:p>
        </p:txBody>
      </p:sp>
    </p:spTree>
    <p:extLst>
      <p:ext uri="{BB962C8B-B14F-4D97-AF65-F5344CB8AC3E}">
        <p14:creationId xmlns:p14="http://schemas.microsoft.com/office/powerpoint/2010/main" val="42387910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1D4EC6F0-D62A-4A3C-ACDA-F37B6EE8E79E}" type="slidenum">
              <a:rPr lang="en-US" smtClean="0"/>
              <a:pPr eaLnBrk="1" hangingPunct="1"/>
              <a:t>15</a:t>
            </a:fld>
            <a:endParaRPr lang="en-US" dirty="0"/>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Can you list any additional business effects resulting from poor information? (focus on organizational strategies such as SCM, CRM, and ERP)</a:t>
            </a:r>
          </a:p>
          <a:p>
            <a:pPr lvl="1" eaLnBrk="1" hangingPunct="1"/>
            <a:r>
              <a:rPr lang="en-US" dirty="0"/>
              <a:t>Poor information could cause the SCM system to order too much inventory from a supplier based on inaccurate orders</a:t>
            </a:r>
          </a:p>
          <a:p>
            <a:pPr lvl="1" eaLnBrk="1" hangingPunct="1"/>
            <a:r>
              <a:rPr lang="en-US" dirty="0"/>
              <a:t>Poor information could cause a CRM system to send an expensive promotional item (such as a fruit basket) to the wrong address of one of its best customers</a:t>
            </a:r>
          </a:p>
          <a:p>
            <a:pPr eaLnBrk="1" hangingPunct="1"/>
            <a:r>
              <a:rPr lang="en-US" dirty="0"/>
              <a:t>What occurs when you have the inability to build strong customer relationships?</a:t>
            </a:r>
          </a:p>
          <a:p>
            <a:pPr lvl="1" eaLnBrk="1" hangingPunct="1"/>
            <a:r>
              <a:rPr lang="en-US" dirty="0"/>
              <a:t>Increase buyer power</a:t>
            </a:r>
          </a:p>
        </p:txBody>
      </p:sp>
    </p:spTree>
    <p:extLst>
      <p:ext uri="{BB962C8B-B14F-4D97-AF65-F5344CB8AC3E}">
        <p14:creationId xmlns:p14="http://schemas.microsoft.com/office/powerpoint/2010/main" val="28510583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285D8DA-2092-46F5-B1C0-61B5DA97470A}" type="slidenum">
              <a:rPr lang="en-US" smtClean="0"/>
              <a:pPr eaLnBrk="1" hangingPunct="1"/>
              <a:t>16</a:t>
            </a:fld>
            <a:endParaRPr lang="en-US" dirty="0"/>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None/>
            </a:pPr>
            <a:r>
              <a:rPr lang="en-US" b="1" dirty="0"/>
              <a:t>CLASSROOM EXERCISE </a:t>
            </a:r>
          </a:p>
          <a:p>
            <a:pPr eaLnBrk="1" hangingPunct="1">
              <a:buNone/>
            </a:pPr>
            <a:r>
              <a:rPr lang="en-US" b="1" dirty="0"/>
              <a:t>Understanding Information’s Quality </a:t>
            </a:r>
            <a:endParaRPr lang="en-US" dirty="0"/>
          </a:p>
          <a:p>
            <a:pPr eaLnBrk="1" hangingPunct="1"/>
            <a:r>
              <a:rPr lang="en-US" dirty="0"/>
              <a:t>Break your students into groups and ask them to compile a list of all of the issues found in the following information (the table is located in the IM.</a:t>
            </a:r>
            <a:r>
              <a:rPr lang="en-US" baseline="0" dirty="0"/>
              <a:t> C</a:t>
            </a:r>
            <a:r>
              <a:rPr lang="en-US" dirty="0"/>
              <a:t>ut and paste onto a slide or display on the projector)</a:t>
            </a:r>
          </a:p>
          <a:p>
            <a:pPr eaLnBrk="1" hangingPunct="1"/>
            <a:r>
              <a:rPr lang="en-US" dirty="0"/>
              <a:t>Ask your students to also list why most low quality information errors occur and what an organization can do to help implement high quality information</a:t>
            </a:r>
            <a:endParaRPr lang="en-US" b="1" dirty="0"/>
          </a:p>
          <a:p>
            <a:pPr eaLnBrk="1" hangingPunct="1"/>
            <a:r>
              <a:rPr lang="en-US" b="1" i="0" dirty="0"/>
              <a:t>Data stewardship</a:t>
            </a:r>
            <a:r>
              <a:rPr lang="en-US" i="0" dirty="0"/>
              <a:t> is the management and oversight of an organization's data assets to help provide business users with high-quality data that is easily accessible in a consistent manner. </a:t>
            </a:r>
          </a:p>
          <a:p>
            <a:pPr eaLnBrk="1" hangingPunct="1"/>
            <a:r>
              <a:rPr lang="en-US" i="0" dirty="0"/>
              <a:t>A </a:t>
            </a:r>
            <a:r>
              <a:rPr lang="en-US" b="1" i="0" dirty="0"/>
              <a:t>data steward</a:t>
            </a:r>
            <a:r>
              <a:rPr lang="en-US" i="0" dirty="0"/>
              <a:t> </a:t>
            </a:r>
            <a:r>
              <a:rPr lang="en-US" dirty="0"/>
              <a:t>is responsible for ensuring the policies and procedures are implemented across the organization and acts as a liaison between the MIS department and the business. </a:t>
            </a:r>
            <a:endParaRPr lang="en-US" b="1" dirty="0"/>
          </a:p>
          <a:p>
            <a:pPr eaLnBrk="1" hangingPunct="1"/>
            <a:endParaRPr lang="en-US" dirty="0"/>
          </a:p>
          <a:p>
            <a:pPr eaLnBrk="1" hangingPunct="1"/>
            <a:endParaRPr lang="en-US" dirty="0"/>
          </a:p>
          <a:p>
            <a:pPr eaLnBrk="1" hangingPunct="1"/>
            <a:endParaRPr lang="en-US" dirty="0"/>
          </a:p>
          <a:p>
            <a:pPr eaLnBrk="1" hangingPunct="1"/>
            <a:endParaRPr lang="en-US" dirty="0"/>
          </a:p>
          <a:p>
            <a:pPr eaLnBrk="1" hangingPunct="1"/>
            <a:endParaRPr lang="en-US" dirty="0"/>
          </a:p>
        </p:txBody>
      </p:sp>
    </p:spTree>
    <p:extLst>
      <p:ext uri="{BB962C8B-B14F-4D97-AF65-F5344CB8AC3E}">
        <p14:creationId xmlns:p14="http://schemas.microsoft.com/office/powerpoint/2010/main" val="2753804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your students why information governance is a much needed focus area for all businesses</a:t>
            </a:r>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17</a:t>
            </a:fld>
            <a:endParaRPr lang="en-US" dirty="0"/>
          </a:p>
        </p:txBody>
      </p:sp>
    </p:spTree>
    <p:extLst>
      <p:ext uri="{BB962C8B-B14F-4D97-AF65-F5344CB8AC3E}">
        <p14:creationId xmlns:p14="http://schemas.microsoft.com/office/powerpoint/2010/main" val="42756715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3DA15C50-430C-4BAF-997C-E77B8A803B48}" type="slidenum">
              <a:rPr lang="en-US" smtClean="0"/>
              <a:pPr eaLnBrk="1" hangingPunct="1"/>
              <a:t>18</a:t>
            </a:fld>
            <a:endParaRPr lang="en-US" dirty="0"/>
          </a:p>
        </p:txBody>
      </p:sp>
      <p:sp>
        <p:nvSpPr>
          <p:cNvPr id="78851" name="Rectangle 2"/>
          <p:cNvSpPr>
            <a:spLocks noGrp="1" noRot="1" noChangeAspect="1" noChangeArrowheads="1" noTextEdit="1"/>
          </p:cNvSpPr>
          <p:nvPr>
            <p:ph type="sldImg"/>
          </p:nvPr>
        </p:nvSpPr>
        <p:spPr>
          <a:ln/>
        </p:spPr>
      </p:sp>
      <p:sp>
        <p:nvSpPr>
          <p:cNvPr id="788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How many of you are familiar with databases?</a:t>
            </a:r>
          </a:p>
          <a:p>
            <a:pPr eaLnBrk="1" hangingPunct="1"/>
            <a:r>
              <a:rPr lang="en-US" dirty="0"/>
              <a:t>What kinds of databases can be found around your college?</a:t>
            </a:r>
          </a:p>
          <a:p>
            <a:pPr lvl="1" eaLnBrk="1" hangingPunct="1"/>
            <a:r>
              <a:rPr lang="en-US" dirty="0"/>
              <a:t>Student registration</a:t>
            </a:r>
          </a:p>
          <a:p>
            <a:pPr lvl="1" eaLnBrk="1" hangingPunct="1"/>
            <a:r>
              <a:rPr lang="en-US" dirty="0"/>
              <a:t>Course evaluation</a:t>
            </a:r>
          </a:p>
          <a:p>
            <a:pPr lvl="1" eaLnBrk="1" hangingPunct="1"/>
            <a:r>
              <a:rPr lang="en-US" dirty="0"/>
              <a:t>Payroll</a:t>
            </a:r>
          </a:p>
          <a:p>
            <a:pPr lvl="1" eaLnBrk="1" hangingPunct="1"/>
            <a:r>
              <a:rPr lang="en-US" dirty="0"/>
              <a:t>Parking services</a:t>
            </a:r>
          </a:p>
          <a:p>
            <a:pPr eaLnBrk="1" hangingPunct="1"/>
            <a:r>
              <a:rPr lang="en-US" dirty="0"/>
              <a:t>Explain to your students that almost every business decision is based on information</a:t>
            </a:r>
          </a:p>
          <a:p>
            <a:pPr lvl="1" eaLnBrk="1" hangingPunct="1"/>
            <a:r>
              <a:rPr lang="en-US" dirty="0"/>
              <a:t>The information required to make these decisions is typically stored in databases</a:t>
            </a:r>
          </a:p>
        </p:txBody>
      </p:sp>
    </p:spTree>
    <p:extLst>
      <p:ext uri="{BB962C8B-B14F-4D97-AF65-F5344CB8AC3E}">
        <p14:creationId xmlns:p14="http://schemas.microsoft.com/office/powerpoint/2010/main" val="24361154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8AE82B27-8D20-41EF-BE42-39DFB281AF9E}" type="slidenum">
              <a:rPr lang="en-US" smtClean="0"/>
              <a:pPr eaLnBrk="1" hangingPunct="1"/>
              <a:t>19</a:t>
            </a:fld>
            <a:endParaRPr lang="en-US" dirty="0"/>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90500" indent="-190500" eaLnBrk="1" hangingPunct="1"/>
            <a:r>
              <a:rPr lang="en-US" dirty="0"/>
              <a:t>Relationship of a database with a DBMS</a:t>
            </a:r>
          </a:p>
          <a:p>
            <a:pPr marL="474662" lvl="1" indent="-190500" eaLnBrk="1" hangingPunct="1"/>
            <a:r>
              <a:rPr lang="en-US" dirty="0"/>
              <a:t>The user interacts directly with the DBMS</a:t>
            </a:r>
          </a:p>
          <a:p>
            <a:pPr marL="474662" lvl="1" indent="-190500" eaLnBrk="1" hangingPunct="1"/>
            <a:r>
              <a:rPr lang="en-US" dirty="0"/>
              <a:t>The DBMS obtains the information from the database</a:t>
            </a:r>
          </a:p>
          <a:p>
            <a:pPr marL="474662" lvl="1" indent="-190500" eaLnBrk="1" hangingPunct="1"/>
            <a:r>
              <a:rPr lang="en-US" dirty="0"/>
              <a:t>Ask your students if they have interacted with an application that used a database?</a:t>
            </a:r>
          </a:p>
          <a:p>
            <a:pPr marL="657225" lvl="2" indent="-190500" eaLnBrk="1" hangingPunct="1"/>
            <a:r>
              <a:rPr lang="en-US" dirty="0"/>
              <a:t>Payroll system</a:t>
            </a:r>
          </a:p>
          <a:p>
            <a:pPr marL="657225" lvl="2" indent="-190500" eaLnBrk="1" hangingPunct="1"/>
            <a:r>
              <a:rPr lang="en-US" dirty="0"/>
              <a:t>Course scheduling system</a:t>
            </a:r>
          </a:p>
        </p:txBody>
      </p:sp>
    </p:spTree>
    <p:extLst>
      <p:ext uri="{BB962C8B-B14F-4D97-AF65-F5344CB8AC3E}">
        <p14:creationId xmlns:p14="http://schemas.microsoft.com/office/powerpoint/2010/main" val="7391508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5DD1E45B-C1F3-4DB7-9960-83F5C8B32E3C}" type="slidenum">
              <a:rPr lang="en-US" smtClean="0"/>
              <a:pPr eaLnBrk="1" hangingPunct="1"/>
              <a:t>20</a:t>
            </a:fld>
            <a:endParaRPr lang="en-US" dirty="0"/>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90500" indent="-190500" eaLnBrk="1" hangingPunct="1"/>
            <a:r>
              <a:rPr lang="en-US" dirty="0"/>
              <a:t>Relationship of a database with a DBMS</a:t>
            </a:r>
            <a:r>
              <a:rPr lang="en-US" b="1" dirty="0"/>
              <a:t> </a:t>
            </a:r>
          </a:p>
          <a:p>
            <a:pPr marL="423863" lvl="1" indent="-190500" eaLnBrk="1" hangingPunct="1"/>
            <a:r>
              <a:rPr lang="en-US" dirty="0"/>
              <a:t>The user interacts directly with the DBMS</a:t>
            </a:r>
          </a:p>
          <a:p>
            <a:pPr marL="423863" lvl="1" indent="-190500" eaLnBrk="1" hangingPunct="1"/>
            <a:r>
              <a:rPr lang="en-US" dirty="0"/>
              <a:t>The DBMS obtains the information from the database</a:t>
            </a:r>
          </a:p>
          <a:p>
            <a:pPr marL="423863" lvl="1" indent="-190500" eaLnBrk="1" hangingPunct="1"/>
            <a:r>
              <a:rPr lang="en-US" dirty="0"/>
              <a:t>Ask your students if they have interacted with an application that used a database?</a:t>
            </a:r>
          </a:p>
          <a:p>
            <a:pPr marL="657225" lvl="2" indent="-190500" eaLnBrk="1" hangingPunct="1"/>
            <a:r>
              <a:rPr lang="en-US" dirty="0"/>
              <a:t>Payroll system</a:t>
            </a:r>
          </a:p>
          <a:p>
            <a:pPr marL="657225" lvl="2" indent="-190500" eaLnBrk="1" hangingPunct="1"/>
            <a:r>
              <a:rPr lang="en-US" dirty="0"/>
              <a:t>Course scheduling system</a:t>
            </a:r>
          </a:p>
          <a:p>
            <a:pPr marL="657225" lvl="2" indent="-190500" eaLnBrk="1" hangingPunct="1"/>
            <a:endParaRPr lang="en-US" dirty="0"/>
          </a:p>
          <a:p>
            <a:pPr marL="423863" lvl="1" indent="-190500" eaLnBrk="1" hangingPunct="1"/>
            <a:endParaRPr lang="en-US" dirty="0"/>
          </a:p>
          <a:p>
            <a:pPr marL="190500" indent="-190500" eaLnBrk="1" hangingPunct="1"/>
            <a:endParaRPr lang="en-US" dirty="0"/>
          </a:p>
          <a:p>
            <a:pPr marL="190500" indent="-190500" eaLnBrk="1" hangingPunct="1"/>
            <a:endParaRPr lang="en-US" dirty="0"/>
          </a:p>
          <a:p>
            <a:pPr marL="190500" indent="-190500" eaLnBrk="1" hangingPunct="1"/>
            <a:endParaRPr lang="en-US" dirty="0"/>
          </a:p>
        </p:txBody>
      </p:sp>
    </p:spTree>
    <p:extLst>
      <p:ext uri="{BB962C8B-B14F-4D97-AF65-F5344CB8AC3E}">
        <p14:creationId xmlns:p14="http://schemas.microsoft.com/office/powerpoint/2010/main" val="22173336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E0498B7E-9729-4EAA-A49D-66BABEBEDBDA}" type="slidenum">
              <a:rPr lang="en-US" smtClean="0"/>
              <a:pPr eaLnBrk="1" hangingPunct="1"/>
              <a:t>21</a:t>
            </a:fld>
            <a:endParaRPr lang="en-US" dirty="0"/>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This text focuses on the relational database model</a:t>
            </a:r>
          </a:p>
          <a:p>
            <a:pPr eaLnBrk="1" hangingPunct="1"/>
            <a:r>
              <a:rPr lang="en-US" dirty="0"/>
              <a:t>What kinds of additional entities might be found in this database?</a:t>
            </a:r>
          </a:p>
          <a:p>
            <a:pPr lvl="1" eaLnBrk="1" hangingPunct="1"/>
            <a:r>
              <a:rPr lang="en-US" dirty="0"/>
              <a:t>INVENTORY, MARKETING CAMPAIGN, SALES PRICE, CUSTOMER INFORMATION, PAYMENT INFORMATION</a:t>
            </a:r>
          </a:p>
          <a:p>
            <a:pPr eaLnBrk="1" hangingPunct="1"/>
            <a:r>
              <a:rPr lang="en-US" dirty="0"/>
              <a:t>What kinds of additional attributes might be found in the MUSICIAN table?</a:t>
            </a:r>
          </a:p>
          <a:p>
            <a:pPr lvl="1" eaLnBrk="1" hangingPunct="1"/>
            <a:r>
              <a:rPr lang="en-US" dirty="0"/>
              <a:t>Could include any additional musician information:</a:t>
            </a:r>
          </a:p>
          <a:p>
            <a:pPr lvl="2" eaLnBrk="1" hangingPunct="1"/>
            <a:r>
              <a:rPr lang="en-US" dirty="0"/>
              <a:t>MusicianBand</a:t>
            </a:r>
          </a:p>
          <a:p>
            <a:pPr lvl="2" eaLnBrk="1" hangingPunct="1"/>
            <a:r>
              <a:rPr lang="en-US" dirty="0"/>
              <a:t>MusicianEducation</a:t>
            </a:r>
          </a:p>
          <a:p>
            <a:pPr lvl="2" eaLnBrk="1" hangingPunct="1"/>
            <a:r>
              <a:rPr lang="en-US" dirty="0"/>
              <a:t>MusicianAge</a:t>
            </a:r>
          </a:p>
          <a:p>
            <a:pPr lvl="2" eaLnBrk="1" hangingPunct="1"/>
            <a:r>
              <a:rPr lang="en-US" dirty="0"/>
              <a:t>MusicianGender</a:t>
            </a:r>
          </a:p>
        </p:txBody>
      </p:sp>
    </p:spTree>
    <p:extLst>
      <p:ext uri="{BB962C8B-B14F-4D97-AF65-F5344CB8AC3E}">
        <p14:creationId xmlns:p14="http://schemas.microsoft.com/office/powerpoint/2010/main" val="3213976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45EB56F4-B894-473A-9132-87E5C4469E9D}" type="slidenum">
              <a:rPr lang="en-US" smtClean="0"/>
              <a:pPr eaLnBrk="1" hangingPunct="1"/>
              <a:t>2</a:t>
            </a:fld>
            <a:endParaRPr lang="en-US" dirty="0"/>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33362" lvl="1" indent="0" eaLnBrk="1" hangingPunct="1">
              <a:lnSpc>
                <a:spcPct val="80000"/>
              </a:lnSpc>
              <a:buNone/>
            </a:pPr>
            <a:endParaRPr lang="en-US" sz="2000" dirty="0"/>
          </a:p>
        </p:txBody>
      </p:sp>
    </p:spTree>
    <p:extLst>
      <p:ext uri="{BB962C8B-B14F-4D97-AF65-F5344CB8AC3E}">
        <p14:creationId xmlns:p14="http://schemas.microsoft.com/office/powerpoint/2010/main" val="40366680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FA2954AC-28BE-4707-90ED-FF5CE515A641}" type="slidenum">
              <a:rPr lang="en-US" smtClean="0"/>
              <a:pPr eaLnBrk="1" hangingPunct="1"/>
              <a:t>22</a:t>
            </a:fld>
            <a:endParaRPr lang="en-US" dirty="0"/>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Explain to your students that the logic that correlates the tables is implemented through the primary keys</a:t>
            </a:r>
          </a:p>
          <a:p>
            <a:pPr eaLnBrk="1" hangingPunct="1"/>
            <a:r>
              <a:rPr lang="en-US" dirty="0"/>
              <a:t>For example:  Hawkins Shipping in the DISTRIBUTOR table has a primary key called </a:t>
            </a:r>
            <a:r>
              <a:rPr lang="en-US" i="1" dirty="0"/>
              <a:t>Distributor ID</a:t>
            </a:r>
            <a:r>
              <a:rPr lang="en-US" dirty="0"/>
              <a:t> – DEN8001</a:t>
            </a:r>
          </a:p>
          <a:p>
            <a:pPr eaLnBrk="1" hangingPunct="1"/>
            <a:r>
              <a:rPr lang="en-US" dirty="0"/>
              <a:t>Notice that Hawkins Shipping (</a:t>
            </a:r>
            <a:r>
              <a:rPr lang="en-US" i="1" dirty="0"/>
              <a:t>Distributor ID</a:t>
            </a:r>
            <a:r>
              <a:rPr lang="en-US" dirty="0"/>
              <a:t> </a:t>
            </a:r>
            <a:r>
              <a:rPr lang="en-US" i="1" dirty="0"/>
              <a:t>DEN8001</a:t>
            </a:r>
            <a:r>
              <a:rPr lang="en-US" dirty="0"/>
              <a:t>) is responsible for delivering orders 34561 and 345652</a:t>
            </a:r>
          </a:p>
          <a:p>
            <a:pPr eaLnBrk="1" hangingPunct="1"/>
            <a:r>
              <a:rPr lang="en-US" dirty="0"/>
              <a:t>Therefore,</a:t>
            </a:r>
            <a:r>
              <a:rPr lang="en-US" i="1" dirty="0"/>
              <a:t> Distributor ID</a:t>
            </a:r>
            <a:r>
              <a:rPr lang="en-US" dirty="0"/>
              <a:t> in the </a:t>
            </a:r>
            <a:r>
              <a:rPr lang="en-US" i="1" dirty="0"/>
              <a:t>ORDER</a:t>
            </a:r>
            <a:r>
              <a:rPr lang="en-US" dirty="0"/>
              <a:t> table creates a logical relationship (who shipped what order) between </a:t>
            </a:r>
            <a:r>
              <a:rPr lang="en-US" i="1" dirty="0"/>
              <a:t>ORDER</a:t>
            </a:r>
            <a:r>
              <a:rPr lang="en-US" dirty="0"/>
              <a:t> and </a:t>
            </a:r>
            <a:r>
              <a:rPr lang="en-US" i="1" dirty="0"/>
              <a:t>DISTRIBUTOR</a:t>
            </a:r>
          </a:p>
          <a:p>
            <a:pPr marL="0" indent="0" eaLnBrk="1" hangingPunct="1">
              <a:buNone/>
            </a:pPr>
            <a:r>
              <a:rPr lang="en-US" sz="1000" b="1" kern="1200" dirty="0">
                <a:solidFill>
                  <a:schemeClr val="tx1"/>
                </a:solidFill>
                <a:effectLst/>
                <a:latin typeface="Albertus (W1)" charset="0"/>
                <a:ea typeface="+mn-ea"/>
                <a:cs typeface="+mn-cs"/>
              </a:rPr>
              <a:t>CLASSROOM EXERCISE</a:t>
            </a:r>
            <a:endParaRPr lang="en-US" sz="1000" kern="1200" dirty="0">
              <a:solidFill>
                <a:schemeClr val="tx1"/>
              </a:solidFill>
              <a:effectLst/>
              <a:latin typeface="Albertus (W1)" charset="0"/>
              <a:ea typeface="+mn-ea"/>
              <a:cs typeface="+mn-cs"/>
            </a:endParaRPr>
          </a:p>
          <a:p>
            <a:pPr>
              <a:buNone/>
            </a:pPr>
            <a:r>
              <a:rPr lang="en-US" sz="1000" b="1" kern="1200" dirty="0">
                <a:solidFill>
                  <a:schemeClr val="tx1"/>
                </a:solidFill>
                <a:effectLst/>
                <a:latin typeface="Albertus (W1)" charset="0"/>
                <a:ea typeface="+mn-ea"/>
                <a:cs typeface="+mn-cs"/>
              </a:rPr>
              <a:t>Building an ER Diagram</a:t>
            </a:r>
            <a:endParaRPr lang="en-US" sz="1000" kern="1200" dirty="0">
              <a:solidFill>
                <a:schemeClr val="tx1"/>
              </a:solidFill>
              <a:effectLst/>
              <a:latin typeface="Albertus (W1)" charset="0"/>
              <a:ea typeface="+mn-ea"/>
              <a:cs typeface="+mn-cs"/>
            </a:endParaRPr>
          </a:p>
          <a:p>
            <a:r>
              <a:rPr lang="en-US" sz="1000" kern="1200" dirty="0">
                <a:solidFill>
                  <a:schemeClr val="tx1"/>
                </a:solidFill>
                <a:effectLst/>
                <a:latin typeface="Albertus (W1)" charset="0"/>
                <a:ea typeface="+mn-ea"/>
                <a:cs typeface="+mn-cs"/>
              </a:rPr>
              <a:t>Break your students into groups and ask them to create an entity relationship diagram similar to the one in the</a:t>
            </a:r>
            <a:r>
              <a:rPr lang="en-US" sz="1000" kern="1200" baseline="0" dirty="0">
                <a:solidFill>
                  <a:schemeClr val="tx1"/>
                </a:solidFill>
                <a:effectLst/>
                <a:latin typeface="Albertus (W1)" charset="0"/>
                <a:ea typeface="+mn-ea"/>
                <a:cs typeface="+mn-cs"/>
              </a:rPr>
              <a:t> Coca-Cola bottling company ERD</a:t>
            </a:r>
            <a:r>
              <a:rPr lang="en-US" sz="1000" kern="1200" dirty="0">
                <a:solidFill>
                  <a:schemeClr val="tx1"/>
                </a:solidFill>
                <a:effectLst/>
                <a:latin typeface="Albertus (W1)" charset="0"/>
                <a:ea typeface="+mn-ea"/>
                <a:cs typeface="+mn-cs"/>
              </a:rPr>
              <a:t> for a company or product of their choice. If the students are uncomfortable with databases, you should recommend that they stick to a company similar to the TCCBCE, perhaps a snack food producer, mountain bike equipment producer, or even a footwear producer. If your students are more comfortable with databases, ask them to choose a company that would challenge them such as a fast food restaurant, online book seller, or even a university’s course registration system. </a:t>
            </a:r>
          </a:p>
          <a:p>
            <a:r>
              <a:rPr lang="en-US" sz="1000" kern="1200" dirty="0">
                <a:solidFill>
                  <a:schemeClr val="tx1"/>
                </a:solidFill>
                <a:effectLst/>
                <a:latin typeface="Albertus (W1)" charset="0"/>
                <a:ea typeface="+mn-ea"/>
                <a:cs typeface="+mn-cs"/>
              </a:rPr>
              <a:t>The important part of this exercise is for your students to begin to understand how the tables in a database relate. Be sure their ER diagrams include primary keys and foreign keys. Have your students present their ER diagrams to the class and ask the students to find any potential errors with the diagrams.</a:t>
            </a:r>
          </a:p>
        </p:txBody>
      </p:sp>
    </p:spTree>
    <p:extLst>
      <p:ext uri="{BB962C8B-B14F-4D97-AF65-F5344CB8AC3E}">
        <p14:creationId xmlns:p14="http://schemas.microsoft.com/office/powerpoint/2010/main" val="13242968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D3251E53-52DF-41A8-930D-D434C6A4EAA6}" type="slidenum">
              <a:rPr lang="en-US" smtClean="0"/>
              <a:pPr eaLnBrk="1" hangingPunct="1"/>
              <a:t>23</a:t>
            </a:fld>
            <a:endParaRPr lang="en-US" dirty="0"/>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All of the above are discussed in the following slides:</a:t>
            </a:r>
          </a:p>
          <a:p>
            <a:pPr lvl="1" eaLnBrk="1" hangingPunct="1"/>
            <a:r>
              <a:rPr lang="en-US" dirty="0"/>
              <a:t>A good way to explain databases is to compare them to spreadsheets</a:t>
            </a:r>
          </a:p>
          <a:p>
            <a:pPr lvl="1" eaLnBrk="1" hangingPunct="1"/>
            <a:r>
              <a:rPr lang="en-US" dirty="0"/>
              <a:t>What are the limitations when using a spreadsheet?</a:t>
            </a:r>
          </a:p>
          <a:p>
            <a:pPr lvl="2" eaLnBrk="1" hangingPunct="1"/>
            <a:r>
              <a:rPr lang="en-US" dirty="0"/>
              <a:t>Limited number of rows and columns (Excel:</a:t>
            </a:r>
            <a:r>
              <a:rPr lang="en-US" baseline="0" dirty="0"/>
              <a:t> </a:t>
            </a:r>
            <a:r>
              <a:rPr lang="en-US" dirty="0"/>
              <a:t>65,536 rows by 256 columns)  Once you use more than 65,536 rows you have outgrown your spreadsheet</a:t>
            </a:r>
          </a:p>
          <a:p>
            <a:pPr lvl="2" eaLnBrk="1" hangingPunct="1"/>
            <a:r>
              <a:rPr lang="en-US" dirty="0"/>
              <a:t>Only one users can access the spreadsheet</a:t>
            </a:r>
          </a:p>
          <a:p>
            <a:pPr lvl="2" eaLnBrk="1" hangingPunct="1"/>
            <a:r>
              <a:rPr lang="en-US" dirty="0"/>
              <a:t>Users can view all information in the spreadsheet</a:t>
            </a:r>
          </a:p>
          <a:p>
            <a:pPr lvl="2" eaLnBrk="1" hangingPunct="1"/>
            <a:r>
              <a:rPr lang="en-US" dirty="0"/>
              <a:t>Users can change all information in the spreadsheet</a:t>
            </a:r>
          </a:p>
          <a:p>
            <a:pPr eaLnBrk="1" hangingPunct="1"/>
            <a:r>
              <a:rPr lang="en-US" dirty="0"/>
              <a:t>All of the disadvantages associated with a spreadsheet are fixed when using a database</a:t>
            </a:r>
          </a:p>
          <a:p>
            <a:pPr lvl="1" eaLnBrk="1" hangingPunct="1"/>
            <a:r>
              <a:rPr lang="en-US" dirty="0"/>
              <a:t>These advantages are discussed in detail over the next several slides</a:t>
            </a:r>
          </a:p>
        </p:txBody>
      </p:sp>
    </p:spTree>
    <p:extLst>
      <p:ext uri="{BB962C8B-B14F-4D97-AF65-F5344CB8AC3E}">
        <p14:creationId xmlns:p14="http://schemas.microsoft.com/office/powerpoint/2010/main" val="22016957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8993C307-3CF0-4BA3-9D80-9CAB331874D2}" type="slidenum">
              <a:rPr lang="en-US" smtClean="0"/>
              <a:pPr eaLnBrk="1" hangingPunct="1"/>
              <a:t>24</a:t>
            </a:fld>
            <a:endParaRPr lang="en-US" dirty="0"/>
          </a:p>
        </p:txBody>
      </p:sp>
      <p:sp>
        <p:nvSpPr>
          <p:cNvPr id="84995" name="Rectangle 2"/>
          <p:cNvSpPr>
            <a:spLocks noGrp="1" noRot="1" noChangeAspect="1" noChangeArrowheads="1" noTextEdit="1"/>
          </p:cNvSpPr>
          <p:nvPr>
            <p:ph type="sldImg"/>
          </p:nvPr>
        </p:nvSpPr>
        <p:spPr>
          <a:ln/>
        </p:spPr>
      </p:sp>
      <p:sp>
        <p:nvSpPr>
          <p:cNvPr id="849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The separation between logical and physical views is what allows each user to access database information differently</a:t>
            </a:r>
          </a:p>
          <a:p>
            <a:pPr eaLnBrk="1" hangingPunct="1"/>
            <a:r>
              <a:rPr lang="en-US" dirty="0"/>
              <a:t>What would happen if a new database called “RealData” hit the market and allowed only one logical view?</a:t>
            </a:r>
          </a:p>
          <a:p>
            <a:pPr lvl="1" eaLnBrk="1" hangingPunct="1"/>
            <a:r>
              <a:rPr lang="en-US" dirty="0"/>
              <a:t>The “RealData” database simply would never sell.  With only one logical view every person in an entire organization would have the same view</a:t>
            </a:r>
          </a:p>
          <a:p>
            <a:pPr eaLnBrk="1" hangingPunct="1"/>
            <a:r>
              <a:rPr lang="en-US" dirty="0"/>
              <a:t>Define two database views for your school’s student database  (one for students, and one for instructors)</a:t>
            </a:r>
          </a:p>
          <a:p>
            <a:pPr eaLnBrk="1" hangingPunct="1"/>
            <a:r>
              <a:rPr lang="en-US" dirty="0"/>
              <a:t>What does the student view display when a student accesses the school’s student database?</a:t>
            </a:r>
          </a:p>
          <a:p>
            <a:pPr lvl="1" eaLnBrk="1" hangingPunct="1"/>
            <a:r>
              <a:rPr lang="en-US" dirty="0"/>
              <a:t>Courses enrolled</a:t>
            </a:r>
          </a:p>
          <a:p>
            <a:pPr lvl="1" eaLnBrk="1" hangingPunct="1"/>
            <a:r>
              <a:rPr lang="en-US" dirty="0"/>
              <a:t>Grades</a:t>
            </a:r>
          </a:p>
          <a:p>
            <a:pPr lvl="1" eaLnBrk="1" hangingPunct="1"/>
            <a:r>
              <a:rPr lang="en-US" dirty="0"/>
              <a:t>Tuition</a:t>
            </a:r>
          </a:p>
          <a:p>
            <a:pPr lvl="1" eaLnBrk="1" hangingPunct="1"/>
            <a:r>
              <a:rPr lang="en-US" dirty="0"/>
              <a:t>Credits for graduation</a:t>
            </a:r>
          </a:p>
          <a:p>
            <a:pPr eaLnBrk="1" hangingPunct="1"/>
            <a:r>
              <a:rPr lang="en-US" dirty="0"/>
              <a:t>What does the instructor view display when an instructor accesses the school’s student database?</a:t>
            </a:r>
          </a:p>
          <a:p>
            <a:pPr lvl="1" eaLnBrk="1" hangingPunct="1"/>
            <a:r>
              <a:rPr lang="en-US" dirty="0"/>
              <a:t>Courses teaching</a:t>
            </a:r>
          </a:p>
          <a:p>
            <a:pPr lvl="1" eaLnBrk="1" hangingPunct="1"/>
            <a:r>
              <a:rPr lang="en-US" dirty="0"/>
              <a:t>Students in each course</a:t>
            </a:r>
          </a:p>
          <a:p>
            <a:pPr lvl="1" eaLnBrk="1" hangingPunct="1"/>
            <a:r>
              <a:rPr lang="en-US" dirty="0"/>
              <a:t>Payment information</a:t>
            </a:r>
          </a:p>
          <a:p>
            <a:pPr lvl="1" eaLnBrk="1" hangingPunct="1"/>
            <a:r>
              <a:rPr lang="en-US" dirty="0"/>
              <a:t>Vacation time</a:t>
            </a:r>
          </a:p>
        </p:txBody>
      </p:sp>
    </p:spTree>
    <p:extLst>
      <p:ext uri="{BB962C8B-B14F-4D97-AF65-F5344CB8AC3E}">
        <p14:creationId xmlns:p14="http://schemas.microsoft.com/office/powerpoint/2010/main" val="22069855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2302EF7C-C01F-402C-98FA-B74D8293E74B}" type="slidenum">
              <a:rPr lang="en-US" smtClean="0"/>
              <a:pPr eaLnBrk="1" hangingPunct="1"/>
              <a:t>25</a:t>
            </a:fld>
            <a:endParaRPr lang="en-US" dirty="0"/>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What happens to a business if its suddenly experienced a 60 percent growth in sales and its IT systems fail with all of the increased activity?</a:t>
            </a:r>
          </a:p>
          <a:p>
            <a:pPr eaLnBrk="1" hangingPunct="1"/>
            <a:r>
              <a:rPr lang="en-US" dirty="0"/>
              <a:t>Remind your students that a big part of developing successful IT systems is being able to anticipate future growth</a:t>
            </a:r>
          </a:p>
        </p:txBody>
      </p:sp>
    </p:spTree>
    <p:extLst>
      <p:ext uri="{BB962C8B-B14F-4D97-AF65-F5344CB8AC3E}">
        <p14:creationId xmlns:p14="http://schemas.microsoft.com/office/powerpoint/2010/main" val="27236882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FCA8F1FB-08CC-48F4-AE56-690F4F89E977}" type="slidenum">
              <a:rPr lang="en-US" smtClean="0"/>
              <a:pPr eaLnBrk="1" hangingPunct="1"/>
              <a:t>26</a:t>
            </a:fld>
            <a:endParaRPr lang="en-US" dirty="0"/>
          </a:p>
        </p:txBody>
      </p:sp>
      <p:sp>
        <p:nvSpPr>
          <p:cNvPr id="87043" name="Rectangle 2"/>
          <p:cNvSpPr>
            <a:spLocks noGrp="1" noRot="1" noChangeAspect="1" noChangeArrowheads="1" noTextEdit="1"/>
          </p:cNvSpPr>
          <p:nvPr>
            <p:ph type="sldImg"/>
          </p:nvPr>
        </p:nvSpPr>
        <p:spPr>
          <a:ln/>
        </p:spPr>
      </p:sp>
      <p:sp>
        <p:nvSpPr>
          <p:cNvPr id="870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One of the primary goals of a database is to eliminate information redundancy by recording each piece of information in only one place</a:t>
            </a:r>
          </a:p>
          <a:p>
            <a:pPr eaLnBrk="1" hangingPunct="1"/>
            <a:r>
              <a:rPr lang="en-US" dirty="0"/>
              <a:t>This is a good time to tie the discussion back to the material in the previous chapter, low quality information</a:t>
            </a:r>
          </a:p>
          <a:p>
            <a:pPr eaLnBrk="1" hangingPunct="1"/>
            <a:r>
              <a:rPr lang="en-US" dirty="0"/>
              <a:t>Recall what happens when a single customer is stored twice with different phone numbers, addresses, or order information in a single database</a:t>
            </a:r>
          </a:p>
        </p:txBody>
      </p:sp>
    </p:spTree>
    <p:extLst>
      <p:ext uri="{BB962C8B-B14F-4D97-AF65-F5344CB8AC3E}">
        <p14:creationId xmlns:p14="http://schemas.microsoft.com/office/powerpoint/2010/main" val="27443981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AD6792A1-A4E5-4955-825C-38FE02DECA3B}" type="slidenum">
              <a:rPr lang="en-US" smtClean="0"/>
              <a:pPr eaLnBrk="1" hangingPunct="1"/>
              <a:t>27</a:t>
            </a:fld>
            <a:endParaRPr lang="en-US" dirty="0"/>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0000"/>
              </a:lnSpc>
            </a:pPr>
            <a:r>
              <a:rPr lang="en-US" sz="2400" b="1" i="0" dirty="0"/>
              <a:t>Relational integrity constraint</a:t>
            </a:r>
            <a:r>
              <a:rPr lang="en-US" sz="2400" b="0" i="0" dirty="0"/>
              <a:t>:</a:t>
            </a:r>
            <a:r>
              <a:rPr lang="en-US" sz="2400" b="0" i="0" baseline="0" dirty="0"/>
              <a:t> </a:t>
            </a:r>
            <a:r>
              <a:rPr lang="en-US" sz="2400" i="0" dirty="0"/>
              <a:t>rule that enforces basic and fundamental information-based constraints</a:t>
            </a:r>
          </a:p>
          <a:p>
            <a:pPr eaLnBrk="1" hangingPunct="1">
              <a:lnSpc>
                <a:spcPct val="90000"/>
              </a:lnSpc>
            </a:pPr>
            <a:r>
              <a:rPr lang="en-US" sz="2400" b="1" i="0" dirty="0"/>
              <a:t>Business-critical integrity constraint</a:t>
            </a:r>
            <a:r>
              <a:rPr lang="en-US" sz="2400" b="0" i="0" dirty="0"/>
              <a:t>:</a:t>
            </a:r>
            <a:r>
              <a:rPr lang="en-US" sz="2400" i="0" dirty="0"/>
              <a:t> rule </a:t>
            </a:r>
            <a:r>
              <a:rPr lang="en-US" sz="2400" dirty="0"/>
              <a:t>that enforce business rules vital to an organization’s success and often require more insight and knowledge than relational integrity constraints</a:t>
            </a:r>
          </a:p>
          <a:p>
            <a:pPr eaLnBrk="1" hangingPunct="1"/>
            <a:r>
              <a:rPr lang="en-US" dirty="0"/>
              <a:t>Can you define two relational integrity constraints for an ordering system?</a:t>
            </a:r>
          </a:p>
          <a:p>
            <a:pPr lvl="1" eaLnBrk="1" hangingPunct="1"/>
            <a:r>
              <a:rPr lang="en-US" dirty="0"/>
              <a:t>Users cannot create an order for a nonexistent customer</a:t>
            </a:r>
          </a:p>
          <a:p>
            <a:pPr lvl="1" eaLnBrk="1" hangingPunct="1"/>
            <a:r>
              <a:rPr lang="en-US" dirty="0"/>
              <a:t>An order cannot be shipped without an address</a:t>
            </a:r>
          </a:p>
          <a:p>
            <a:pPr eaLnBrk="1" hangingPunct="1"/>
            <a:r>
              <a:rPr lang="en-US" dirty="0"/>
              <a:t>Can you define two business-critical integrity constraints for an ordering system?</a:t>
            </a:r>
          </a:p>
          <a:p>
            <a:pPr lvl="1" eaLnBrk="1" hangingPunct="1"/>
            <a:r>
              <a:rPr lang="en-US" dirty="0"/>
              <a:t>Product returns are not accepted for fresh product 15 days after purchase</a:t>
            </a:r>
          </a:p>
          <a:p>
            <a:pPr lvl="1" eaLnBrk="1" hangingPunct="1"/>
            <a:r>
              <a:rPr lang="en-US" dirty="0"/>
              <a:t>A discount maximum of 20 percent</a:t>
            </a:r>
          </a:p>
        </p:txBody>
      </p:sp>
    </p:spTree>
    <p:extLst>
      <p:ext uri="{BB962C8B-B14F-4D97-AF65-F5344CB8AC3E}">
        <p14:creationId xmlns:p14="http://schemas.microsoft.com/office/powerpoint/2010/main" val="30736837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747B23EB-8F17-49E5-B084-AEF908ED7701}" type="slidenum">
              <a:rPr lang="en-US" smtClean="0"/>
              <a:pPr eaLnBrk="1" hangingPunct="1"/>
              <a:t>28</a:t>
            </a:fld>
            <a:endParaRPr lang="en-US" dirty="0"/>
          </a:p>
        </p:txBody>
      </p:sp>
      <p:sp>
        <p:nvSpPr>
          <p:cNvPr id="89091" name="Rectangle 2"/>
          <p:cNvSpPr>
            <a:spLocks noGrp="1" noRot="1" noChangeAspect="1" noChangeArrowheads="1" noTextEdit="1"/>
          </p:cNvSpPr>
          <p:nvPr>
            <p:ph type="sldImg"/>
          </p:nvPr>
        </p:nvSpPr>
        <p:spPr>
          <a:ln/>
        </p:spPr>
      </p:sp>
      <p:sp>
        <p:nvSpPr>
          <p:cNvPr id="890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Why you would want to define access level security?</a:t>
            </a:r>
          </a:p>
          <a:p>
            <a:pPr lvl="1" eaLnBrk="1" hangingPunct="1"/>
            <a:r>
              <a:rPr lang="en-US" dirty="0"/>
              <a:t>Access levels will typically mimic the hierarchical structure of the organization and protect organizational information from being viewed and manipulated by individuals who should not have access to the sensitive or confidential information</a:t>
            </a:r>
          </a:p>
          <a:p>
            <a:pPr lvl="1" eaLnBrk="1" hangingPunct="1"/>
            <a:r>
              <a:rPr lang="en-US" dirty="0"/>
              <a:t>Low level employees typically have the lowest levels of access</a:t>
            </a:r>
          </a:p>
          <a:p>
            <a:pPr lvl="1" eaLnBrk="1" hangingPunct="1"/>
            <a:r>
              <a:rPr lang="en-US" dirty="0"/>
              <a:t>High level employees typically have access to all types of database information</a:t>
            </a:r>
          </a:p>
          <a:p>
            <a:pPr lvl="1" eaLnBrk="1" hangingPunct="1"/>
            <a:r>
              <a:rPr lang="en-US" dirty="0"/>
              <a:t>For example: You would not want analysts viewing all salary information for the entire company - in general:</a:t>
            </a:r>
          </a:p>
          <a:p>
            <a:pPr lvl="2" eaLnBrk="1" hangingPunct="1"/>
            <a:r>
              <a:rPr lang="en-US" dirty="0"/>
              <a:t>Analysts can usually only view their own salary</a:t>
            </a:r>
          </a:p>
          <a:p>
            <a:pPr lvl="2" eaLnBrk="1" hangingPunct="1"/>
            <a:r>
              <a:rPr lang="en-US" dirty="0"/>
              <a:t>Managers have higher access and can view the salaries of all their team members, but cannot view other managers’ salaries</a:t>
            </a:r>
          </a:p>
          <a:p>
            <a:pPr lvl="2" eaLnBrk="1" hangingPunct="1"/>
            <a:r>
              <a:rPr lang="en-US" dirty="0"/>
              <a:t>Directors can view all of their managers’ and analysts’ salaries, but not other directors’ salaries</a:t>
            </a:r>
          </a:p>
          <a:p>
            <a:pPr lvl="2" eaLnBrk="1" hangingPunct="1"/>
            <a:r>
              <a:rPr lang="en-US" dirty="0"/>
              <a:t>The CFO and CEO can view every employee’s salary</a:t>
            </a:r>
          </a:p>
        </p:txBody>
      </p:sp>
    </p:spTree>
    <p:extLst>
      <p:ext uri="{BB962C8B-B14F-4D97-AF65-F5344CB8AC3E}">
        <p14:creationId xmlns:p14="http://schemas.microsoft.com/office/powerpoint/2010/main" val="33990845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noTextEdit="1"/>
          </p:cNvSpPr>
          <p:nvPr>
            <p:ph type="sldImg"/>
          </p:nvPr>
        </p:nvSpPr>
        <p:spPr>
          <a:ln/>
        </p:spPr>
      </p:sp>
      <p:sp>
        <p:nvSpPr>
          <p:cNvPr id="901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i="0" dirty="0"/>
              <a:t>A </a:t>
            </a:r>
            <a:r>
              <a:rPr lang="en-US" b="1" i="0" dirty="0"/>
              <a:t>data-driven website is an interactive website</a:t>
            </a:r>
            <a:r>
              <a:rPr lang="en-US" i="0" dirty="0"/>
              <a:t> kept </a:t>
            </a:r>
            <a:r>
              <a:rPr lang="en-US" dirty="0"/>
              <a:t>constantly updated and relevant to the needs of its customers through the use of a database. Data-driven websites are especially useful when the site offers a great deal of information, products, or services. website visitors are frequently angered if they are buried under an avalanche of information when searching a website. A data-driven website invites visitors to select and view what they are interested in by inserting a query, which the website then analyzes and custom builds a Web page in real-time that satisfies the query. </a:t>
            </a:r>
          </a:p>
          <a:p>
            <a:pPr eaLnBrk="1" hangingPunct="1"/>
            <a:r>
              <a:rPr lang="en-US" dirty="0"/>
              <a:t>Ask your students what would happen to a website that was not data-driven?</a:t>
            </a:r>
          </a:p>
          <a:p>
            <a:pPr lvl="1" eaLnBrk="1" hangingPunct="1"/>
            <a:r>
              <a:rPr lang="en-US" dirty="0"/>
              <a:t>The users would need to continually update the website data manually as the business data is updated.  </a:t>
            </a:r>
          </a:p>
          <a:p>
            <a:pPr lvl="1" eaLnBrk="1" hangingPunct="1"/>
            <a:r>
              <a:rPr lang="en-US" dirty="0"/>
              <a:t>This would be a redundant effort and most likely result in errors and the website could quickly become out of sync with the business data</a:t>
            </a:r>
          </a:p>
        </p:txBody>
      </p:sp>
      <p:sp>
        <p:nvSpPr>
          <p:cNvPr id="901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FC9AA7F2-D15F-4B9A-805F-7DCE1CB57695}" type="slidenum">
              <a:rPr lang="en-US" smtClean="0"/>
              <a:pPr eaLnBrk="1" hangingPunct="1"/>
              <a:t>29</a:t>
            </a:fld>
            <a:endParaRPr lang="en-US" dirty="0"/>
          </a:p>
        </p:txBody>
      </p:sp>
    </p:spTree>
    <p:extLst>
      <p:ext uri="{BB962C8B-B14F-4D97-AF65-F5344CB8AC3E}">
        <p14:creationId xmlns:p14="http://schemas.microsoft.com/office/powerpoint/2010/main" val="38266020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Slide Image Placeholder 1"/>
          <p:cNvSpPr>
            <a:spLocks noGrp="1" noRot="1" noChangeAspect="1" noTextEdit="1"/>
          </p:cNvSpPr>
          <p:nvPr>
            <p:ph type="sldImg"/>
          </p:nvPr>
        </p:nvSpPr>
        <p:spPr>
          <a:ln/>
        </p:spPr>
      </p:sp>
      <p:sp>
        <p:nvSpPr>
          <p:cNvPr id="911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Overview of a data-driven website</a:t>
            </a:r>
          </a:p>
          <a:p>
            <a:pPr lvl="1" eaLnBrk="1" hangingPunct="1"/>
            <a:r>
              <a:rPr lang="en-US" dirty="0"/>
              <a:t>Zappos, the online shoe retailer</a:t>
            </a:r>
          </a:p>
          <a:p>
            <a:pPr lvl="1" eaLnBrk="1" hangingPunct="1"/>
            <a:r>
              <a:rPr lang="en-US" dirty="0"/>
              <a:t>The customer enters search criteria in the website</a:t>
            </a:r>
          </a:p>
          <a:p>
            <a:pPr lvl="1" eaLnBrk="1" hangingPunct="1"/>
            <a:r>
              <a:rPr lang="en-US" dirty="0"/>
              <a:t>The database runs a query on the search criteria</a:t>
            </a:r>
          </a:p>
        </p:txBody>
      </p:sp>
      <p:sp>
        <p:nvSpPr>
          <p:cNvPr id="9114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7FAFEA1A-6A09-4C09-B8EC-E2FB5F2D6218}" type="slidenum">
              <a:rPr lang="en-US" smtClean="0"/>
              <a:pPr eaLnBrk="1" hangingPunct="1"/>
              <a:t>30</a:t>
            </a:fld>
            <a:endParaRPr lang="en-US" dirty="0"/>
          </a:p>
        </p:txBody>
      </p:sp>
    </p:spTree>
    <p:extLst>
      <p:ext uri="{BB962C8B-B14F-4D97-AF65-F5344CB8AC3E}">
        <p14:creationId xmlns:p14="http://schemas.microsoft.com/office/powerpoint/2010/main" val="19610892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normAutofit fontScale="85000" lnSpcReduction="20000"/>
          </a:bodyPr>
          <a:lstStyle/>
          <a:p>
            <a:pPr eaLnBrk="1" hangingPunct="1">
              <a:buNone/>
              <a:defRPr/>
            </a:pPr>
            <a:r>
              <a:rPr lang="en-US" b="1" dirty="0"/>
              <a:t>Additional Data Driven Website Advantages</a:t>
            </a:r>
          </a:p>
          <a:p>
            <a:pPr eaLnBrk="1" hangingPunct="1">
              <a:defRPr/>
            </a:pPr>
            <a:r>
              <a:rPr lang="en-US" b="1" dirty="0"/>
              <a:t>Development: </a:t>
            </a:r>
            <a:r>
              <a:rPr lang="en-US" dirty="0"/>
              <a:t>Allows the website owner to make changes any time—all without having to rely on a developer or knowing HTML programming. A well-structured, data-driven website enables updating with little or no training.</a:t>
            </a:r>
          </a:p>
          <a:p>
            <a:pPr eaLnBrk="1" hangingPunct="1">
              <a:defRPr/>
            </a:pPr>
            <a:r>
              <a:rPr lang="en-US" b="1" dirty="0"/>
              <a:t>Content management: </a:t>
            </a:r>
            <a:r>
              <a:rPr lang="en-US" dirty="0"/>
              <a:t>A static website requires a programmer to make updates. This adds an unnecessary layer between the business and its Web content, which can lead to misunderstandings and slow turnarounds for desired changes.</a:t>
            </a:r>
          </a:p>
          <a:p>
            <a:pPr eaLnBrk="1" hangingPunct="1">
              <a:defRPr/>
            </a:pPr>
            <a:r>
              <a:rPr lang="en-US" b="1" dirty="0"/>
              <a:t>Future expandability: </a:t>
            </a:r>
            <a:r>
              <a:rPr lang="en-US" dirty="0"/>
              <a:t>Having a data-driven website enables the site to grow faster than would be possible with a static site.  Changing the layout, displays, and functionality of the site (adding more features and sections) is easier with a data-driven solution.</a:t>
            </a:r>
          </a:p>
          <a:p>
            <a:pPr eaLnBrk="1" hangingPunct="1">
              <a:defRPr/>
            </a:pPr>
            <a:r>
              <a:rPr lang="en-US" b="1" dirty="0"/>
              <a:t>Minimizing human error: </a:t>
            </a:r>
            <a:r>
              <a:rPr lang="en-US" dirty="0"/>
              <a:t>Even the most competent programmer charged with the task of maintaining many pages will overlook things and make mistakes. This will lead to bugs and inconsistencies that can be time consuming and expensive to track down and fix. Unfortunately, users who come across these bugs will likely become irritated and may leave the site. A well-designed, data-driven website will have ”error trapping” mechanisms to ensure that required information is filled out correctly and that content is entered and displayed in its correct format.</a:t>
            </a:r>
          </a:p>
          <a:p>
            <a:pPr eaLnBrk="1" hangingPunct="1">
              <a:defRPr/>
            </a:pPr>
            <a:r>
              <a:rPr lang="en-US" b="1" dirty="0"/>
              <a:t>Cutting production and update costs: </a:t>
            </a:r>
            <a:r>
              <a:rPr lang="en-US" dirty="0"/>
              <a:t>A data-driven website can be updated and ”published” by any competent data entry or administrative person. In addition to being convenient and more affordable, changes and updates will take a fraction of the time that they would with a static site. While training a competent programmer can take months or even years, training a data entry person can be done in 30 to 60 minutes.</a:t>
            </a:r>
          </a:p>
          <a:p>
            <a:pPr eaLnBrk="1" hangingPunct="1">
              <a:defRPr/>
            </a:pPr>
            <a:r>
              <a:rPr lang="en-US" b="1" dirty="0"/>
              <a:t>More efficient: </a:t>
            </a:r>
            <a:r>
              <a:rPr lang="en-US" dirty="0"/>
              <a:t>By their very nature, computers are excellent at keeping volumes of information intact. With a data-driven solution, the system keeps track of the templates, so users do not have to. Global changes to layout, navigation, or site structure would need to be programmed only once, in one place, and the site itself will take care of propagating those changes to the appropriate pages and areas. A data-driven infrastructure will improve the reliability and stability of a website, while greatly reducing the chance of ”breaking” some part of the site when adding new areas.</a:t>
            </a:r>
          </a:p>
          <a:p>
            <a:pPr eaLnBrk="1" hangingPunct="1">
              <a:defRPr/>
            </a:pPr>
            <a:r>
              <a:rPr lang="en-US" b="1" dirty="0"/>
              <a:t>Improved Stability: </a:t>
            </a:r>
            <a:r>
              <a:rPr lang="en-US" dirty="0"/>
              <a:t>Any programmer who has to update a website from ”static” templates must be very organized to keep track of all the source files. If a programmer leaves unexpectedly, it could involve re-creating existing work if those source files cannot be found. Plus, if there were any changes to the templates, the new programmer must be careful to use only the latest version. With a data-driven website, there is peace of mind, knowing the content is never lost,</a:t>
            </a:r>
            <a:r>
              <a:rPr lang="en-US" baseline="0" dirty="0"/>
              <a:t> </a:t>
            </a:r>
            <a:r>
              <a:rPr lang="en-US" dirty="0"/>
              <a:t>even if your programmer is.</a:t>
            </a:r>
          </a:p>
        </p:txBody>
      </p:sp>
      <p:sp>
        <p:nvSpPr>
          <p:cNvPr id="921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2412AE30-BD91-4C8C-B7D8-D93092FE2BB9}" type="slidenum">
              <a:rPr lang="en-US" smtClean="0"/>
              <a:pPr eaLnBrk="1" hangingPunct="1"/>
              <a:t>31</a:t>
            </a:fld>
            <a:endParaRPr lang="en-US" dirty="0"/>
          </a:p>
        </p:txBody>
      </p:sp>
    </p:spTree>
    <p:extLst>
      <p:ext uri="{BB962C8B-B14F-4D97-AF65-F5344CB8AC3E}">
        <p14:creationId xmlns:p14="http://schemas.microsoft.com/office/powerpoint/2010/main" val="7606974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C7C3E46E-6B93-451B-9D70-74B8CCED1FB6}" type="slidenum">
              <a:rPr lang="en-US" smtClean="0"/>
              <a:pPr eaLnBrk="1" hangingPunct="1"/>
              <a:t>3</a:t>
            </a:fld>
            <a:endParaRPr lang="en-US" dirty="0"/>
          </a:p>
        </p:txBody>
      </p:sp>
      <p:sp>
        <p:nvSpPr>
          <p:cNvPr id="62467" name="Rectangle 2"/>
          <p:cNvSpPr>
            <a:spLocks noGrp="1" noRot="1" noChangeAspect="1" noChangeArrowheads="1" noTextEdit="1"/>
          </p:cNvSpPr>
          <p:nvPr>
            <p:ph type="sldImg"/>
          </p:nvPr>
        </p:nvSpPr>
        <p:spPr>
          <a:ln/>
        </p:spPr>
      </p:sp>
      <p:sp>
        <p:nvSpPr>
          <p:cNvPr id="624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buNone/>
            </a:pPr>
            <a:r>
              <a:rPr lang="en-US" b="1" dirty="0"/>
              <a:t>CLASSROOM OPENER</a:t>
            </a:r>
          </a:p>
          <a:p>
            <a:pPr eaLnBrk="1" hangingPunct="1">
              <a:buNone/>
            </a:pPr>
            <a:r>
              <a:rPr lang="en-US" b="1" dirty="0"/>
              <a:t>Top Ten Data Failure Stories</a:t>
            </a:r>
            <a:endParaRPr lang="en-US" dirty="0"/>
          </a:p>
          <a:p>
            <a:pPr marL="457200" lvl="2" indent="-228600" eaLnBrk="1" hangingPunct="1">
              <a:buFontTx/>
              <a:buNone/>
            </a:pPr>
            <a:r>
              <a:rPr lang="en-US" dirty="0"/>
              <a:t>10. PhD Almost an F: A PhD candidate lost his entire dissertation when a bad power supply suddenly zapped his computer and damaged the USB Flash drive that stored the document. Had the data not been recovered, the student would not have graduated.</a:t>
            </a:r>
          </a:p>
          <a:p>
            <a:pPr marL="457200" lvl="2" indent="-228600" eaLnBrk="1" hangingPunct="1">
              <a:buFontTx/>
              <a:buNone/>
            </a:pPr>
            <a:r>
              <a:rPr lang="en-US" dirty="0"/>
              <a:t>9. Suffering from Art: While rearranging her home office, a woman accidentally dropped a five pound piece of clay pottery on her laptop, directly onto the hard drive area that contained a book she'd been working on for five years and 150 year-old genealogy pictures that had not yet been printed.</a:t>
            </a:r>
          </a:p>
          <a:p>
            <a:pPr marL="457200" lvl="2" indent="-228600" eaLnBrk="1" hangingPunct="1">
              <a:buFontTx/>
              <a:buNone/>
            </a:pPr>
            <a:r>
              <a:rPr lang="en-US" dirty="0"/>
              <a:t>8. Domestic Dilemma: A husband deleted all of his child's baby pictures when he accidentally hit the wrong button on his computer. His wife hinted at divorce if he did not get the pictures back.</a:t>
            </a:r>
          </a:p>
          <a:p>
            <a:pPr marL="457200" lvl="2" indent="-228600" eaLnBrk="1" hangingPunct="1">
              <a:buFontTx/>
              <a:buNone/>
            </a:pPr>
            <a:r>
              <a:rPr lang="en-US" dirty="0"/>
              <a:t>7. Bite Worse than Bark: A customer left his memory stick lying out and his dog mistook it for a chew toy. </a:t>
            </a:r>
          </a:p>
          <a:p>
            <a:pPr marL="457200" lvl="2" indent="-228600" eaLnBrk="1" hangingPunct="1">
              <a:buFontTx/>
              <a:buNone/>
            </a:pPr>
            <a:r>
              <a:rPr lang="en-US" dirty="0"/>
              <a:t>6. Don't Try this at Home: A man attempting to recover data from his computer on his own found the job too challenging mid-way through and ended up sending Ontrack his completely disassembled drive -- with each of its parts in a separate baggie.</a:t>
            </a:r>
          </a:p>
          <a:p>
            <a:pPr marL="457200" lvl="2" indent="-228600" eaLnBrk="1" hangingPunct="1">
              <a:buFontTx/>
              <a:buNone/>
            </a:pPr>
            <a:r>
              <a:rPr lang="en-US" dirty="0"/>
              <a:t>5. Out of Time: A clockmaker suffered a system meltdown, losing the digital designs for all of its clocks. Ontrack literally beat the clock recovering all their data just in time for an important international tradeshow.</a:t>
            </a:r>
          </a:p>
          <a:p>
            <a:pPr marL="457200" lvl="2" indent="-228600" eaLnBrk="1" hangingPunct="1">
              <a:buFontTx/>
              <a:buNone/>
            </a:pPr>
            <a:r>
              <a:rPr lang="en-US" dirty="0"/>
              <a:t>4. Drilling for Data: During a multi-drive RAID recovery, engineers discovered one drive belonging in the set was missing. The customer found the missing drive in a dumpster, but in compliance with company policy for disposing of old drives, it had a hole drilled through it.</a:t>
            </a:r>
          </a:p>
          <a:p>
            <a:pPr marL="457200" lvl="2" indent="-228600" eaLnBrk="1" hangingPunct="1">
              <a:buFontTx/>
              <a:buNone/>
            </a:pPr>
            <a:r>
              <a:rPr lang="en-US" dirty="0"/>
              <a:t>3. Safe at Home: After one of their executives experienced a laptop crash, the Minnesota Twins professional baseball team called on Ontrack to rescue crucial scouting information about their latest prospects. The team now relies on Ontrack for all data recoveries within its scouting and coaching ranks.</a:t>
            </a:r>
          </a:p>
          <a:p>
            <a:pPr marL="457200" lvl="2" indent="-228600" eaLnBrk="1" hangingPunct="1">
              <a:buFontTx/>
              <a:buNone/>
            </a:pPr>
            <a:r>
              <a:rPr lang="en-US" dirty="0"/>
              <a:t>2. Hardware Problems: A frustrated writer attacked her computer with a hammer. When the engineers received the computer, the hammer imprint was clearly visible on the top cover.</a:t>
            </a:r>
          </a:p>
          <a:p>
            <a:pPr marL="457200" lvl="2" indent="-228600" eaLnBrk="1" hangingPunct="1">
              <a:buFontTx/>
              <a:buNone/>
            </a:pPr>
            <a:r>
              <a:rPr lang="en-US" dirty="0"/>
              <a:t>1. La Cucaracha: In hopes of rescuing valuable company information, a customer pulled an old laptop out of a warehouse where it had been sitting unused for 10 years.</a:t>
            </a:r>
            <a:r>
              <a:rPr lang="en-US" baseline="0" dirty="0"/>
              <a:t> </a:t>
            </a:r>
            <a:r>
              <a:rPr lang="en-US" dirty="0"/>
              <a:t>When engineers opened the computer, it contained hundreds of husks of dead and decaying cockroaches.</a:t>
            </a:r>
          </a:p>
        </p:txBody>
      </p:sp>
    </p:spTree>
    <p:extLst>
      <p:ext uri="{BB962C8B-B14F-4D97-AF65-F5344CB8AC3E}">
        <p14:creationId xmlns:p14="http://schemas.microsoft.com/office/powerpoint/2010/main" val="13184174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Slide Image Placeholder 1"/>
          <p:cNvSpPr>
            <a:spLocks noGrp="1" noRot="1" noChangeAspect="1" noTextEdit="1"/>
          </p:cNvSpPr>
          <p:nvPr>
            <p:ph type="sldImg"/>
          </p:nvPr>
        </p:nvSpPr>
        <p:spPr>
          <a:ln/>
        </p:spPr>
      </p:sp>
      <p:sp>
        <p:nvSpPr>
          <p:cNvPr id="931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The above figure displays data-driven BI </a:t>
            </a:r>
          </a:p>
          <a:p>
            <a:pPr eaLnBrk="1" hangingPunct="1"/>
            <a:r>
              <a:rPr lang="en-US" dirty="0"/>
              <a:t>The customer enters search criteria in the website</a:t>
            </a:r>
          </a:p>
          <a:p>
            <a:pPr eaLnBrk="1" hangingPunct="1"/>
            <a:r>
              <a:rPr lang="en-US" dirty="0"/>
              <a:t>The database runs a query on the search criteria</a:t>
            </a:r>
          </a:p>
          <a:p>
            <a:pPr eaLnBrk="1" hangingPunct="1"/>
            <a:r>
              <a:rPr lang="en-US" dirty="0"/>
              <a:t>The company can gain BI by viewing how often items are searched, which item is searched the most, the least, etc.</a:t>
            </a:r>
          </a:p>
          <a:p>
            <a:pPr eaLnBrk="1" hangingPunct="1"/>
            <a:r>
              <a:rPr lang="en-US" dirty="0"/>
              <a:t>Companies can gain business intelligence by viewing the data accessed and analyzed from their website.  The figure displays how running queries or using analytical tools, such as a Pivot Table, on the database that is attached to the website can offer insight into the business, such as items browsed, frequent requests, items bought together, etc.</a:t>
            </a:r>
          </a:p>
        </p:txBody>
      </p:sp>
      <p:sp>
        <p:nvSpPr>
          <p:cNvPr id="931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1254B220-03E4-4917-8650-AE30F4EC4ACF}" type="slidenum">
              <a:rPr lang="en-US" smtClean="0"/>
              <a:pPr eaLnBrk="1" hangingPunct="1"/>
              <a:t>32</a:t>
            </a:fld>
            <a:endParaRPr lang="en-US" dirty="0"/>
          </a:p>
        </p:txBody>
      </p:sp>
    </p:spTree>
    <p:extLst>
      <p:ext uri="{BB962C8B-B14F-4D97-AF65-F5344CB8AC3E}">
        <p14:creationId xmlns:p14="http://schemas.microsoft.com/office/powerpoint/2010/main" val="33177673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C7C3E46E-6B93-451B-9D70-74B8CCED1FB6}" type="slidenum">
              <a:rPr lang="en-US" smtClean="0"/>
              <a:pPr eaLnBrk="1" hangingPunct="1"/>
              <a:t>33</a:t>
            </a:fld>
            <a:endParaRPr lang="en-US" dirty="0"/>
          </a:p>
        </p:txBody>
      </p:sp>
      <p:sp>
        <p:nvSpPr>
          <p:cNvPr id="62467" name="Rectangle 2"/>
          <p:cNvSpPr>
            <a:spLocks noGrp="1" noRot="1" noChangeAspect="1" noChangeArrowheads="1" noTextEdit="1"/>
          </p:cNvSpPr>
          <p:nvPr>
            <p:ph type="sldImg"/>
          </p:nvPr>
        </p:nvSpPr>
        <p:spPr>
          <a:ln/>
        </p:spPr>
      </p:sp>
      <p:sp>
        <p:nvSpPr>
          <p:cNvPr id="624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eaLnBrk="1" hangingPunct="1">
              <a:buNone/>
            </a:pPr>
            <a:endParaRPr lang="en-US" dirty="0"/>
          </a:p>
        </p:txBody>
      </p:sp>
    </p:spTree>
    <p:extLst>
      <p:ext uri="{BB962C8B-B14F-4D97-AF65-F5344CB8AC3E}">
        <p14:creationId xmlns:p14="http://schemas.microsoft.com/office/powerpoint/2010/main" val="35008596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1B736415-32DE-4509-8C9E-125BF77FCD8D}" type="slidenum">
              <a:rPr lang="en-US" smtClean="0"/>
              <a:pPr eaLnBrk="1" hangingPunct="1"/>
              <a:t>35</a:t>
            </a:fld>
            <a:endParaRPr lang="en-US" dirty="0"/>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90500" indent="-190500" eaLnBrk="1" hangingPunct="1">
              <a:buNone/>
            </a:pPr>
            <a:r>
              <a:rPr lang="en-US" b="1" dirty="0"/>
              <a:t>CLASSROOM OPENER</a:t>
            </a:r>
          </a:p>
          <a:p>
            <a:pPr marL="190500" indent="-190500" eaLnBrk="1" hangingPunct="1">
              <a:buNone/>
            </a:pPr>
            <a:r>
              <a:rPr lang="en-US" b="1" dirty="0"/>
              <a:t>GREAT BUSINESS DECISIONS – Bill Inmon – The Father of the Data Warehouse</a:t>
            </a:r>
            <a:endParaRPr lang="en-US" dirty="0"/>
          </a:p>
          <a:p>
            <a:pPr marL="190500" indent="-190500" eaLnBrk="1" hangingPunct="1"/>
            <a:r>
              <a:rPr lang="en-US" dirty="0"/>
              <a:t>Bill Inmon, is recognized as the "father of the data warehouse" and co-creator of the "Corporate Information Factory." He has 35 years of experience in database technology management and data warehouse design. He is known globally for his seminars on developing data warehouses and has been a keynote speaker for every major computing association and many industry conferences, seminars, and tradeshows.</a:t>
            </a:r>
          </a:p>
          <a:p>
            <a:pPr marL="190500" indent="-190500" eaLnBrk="1" hangingPunct="1"/>
            <a:r>
              <a:rPr lang="en-US" dirty="0"/>
              <a:t>As an author, Bill has written about a variety of topics on the building, usage, and maintenance of the data warehouse and the Corporate Information Factory. He has written more than 650 articles, many of them have been published in major computer journals such as Datamation, ComputerWorld, DM Review and Byte Magazine. Bill currently publishes a free weekly newsletter for the Business Intelligence Network, and has been a major contributor since its inception. http://www.b-eye-network.com/home/</a:t>
            </a:r>
          </a:p>
        </p:txBody>
      </p:sp>
    </p:spTree>
    <p:extLst>
      <p:ext uri="{BB962C8B-B14F-4D97-AF65-F5344CB8AC3E}">
        <p14:creationId xmlns:p14="http://schemas.microsoft.com/office/powerpoint/2010/main" val="9725039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EC383F4A-C99D-4698-8819-229F830B6F44}" type="slidenum">
              <a:rPr lang="en-US" smtClean="0"/>
              <a:pPr eaLnBrk="1" hangingPunct="1"/>
              <a:t>36</a:t>
            </a:fld>
            <a:endParaRPr lang="en-US" dirty="0"/>
          </a:p>
        </p:txBody>
      </p:sp>
      <p:sp>
        <p:nvSpPr>
          <p:cNvPr id="97283" name="Rectangle 2"/>
          <p:cNvSpPr>
            <a:spLocks noGrp="1" noRot="1" noChangeAspect="1" noChangeArrowheads="1" noTextEdit="1"/>
          </p:cNvSpPr>
          <p:nvPr>
            <p:ph type="sldImg"/>
          </p:nvPr>
        </p:nvSpPr>
        <p:spPr>
          <a:ln/>
        </p:spPr>
      </p:sp>
      <p:sp>
        <p:nvSpPr>
          <p:cNvPr id="972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What is the primary difference between a database and data warehouse?</a:t>
            </a:r>
          </a:p>
          <a:p>
            <a:pPr lvl="1" eaLnBrk="1" hangingPunct="1"/>
            <a:r>
              <a:rPr lang="en-US" dirty="0"/>
              <a:t>The primary difference between a database and a data warehouse is that a database stores information for a single application, whereas a data warehouse stores information from multiple databases, or multiple applications, and external information such as industry information	</a:t>
            </a:r>
          </a:p>
          <a:p>
            <a:pPr lvl="1" eaLnBrk="1" hangingPunct="1"/>
            <a:r>
              <a:rPr lang="en-US" dirty="0"/>
              <a:t>This enables cross-functional analysis, industry analysis, market analysis, etc., all from a single repository</a:t>
            </a:r>
          </a:p>
          <a:p>
            <a:pPr lvl="1" eaLnBrk="1" hangingPunct="1"/>
            <a:r>
              <a:rPr lang="en-US" dirty="0"/>
              <a:t>Data warehouses support only analytical processing (OLAP)</a:t>
            </a:r>
          </a:p>
        </p:txBody>
      </p:sp>
    </p:spTree>
    <p:extLst>
      <p:ext uri="{BB962C8B-B14F-4D97-AF65-F5344CB8AC3E}">
        <p14:creationId xmlns:p14="http://schemas.microsoft.com/office/powerpoint/2010/main" val="16515223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57633477-F2D7-42FB-8480-A4ABFEFF8526}" type="slidenum">
              <a:rPr lang="en-US" smtClean="0"/>
              <a:pPr eaLnBrk="1" hangingPunct="1"/>
              <a:t>37</a:t>
            </a:fld>
            <a:endParaRPr lang="en-US" dirty="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This</a:t>
            </a:r>
            <a:r>
              <a:rPr lang="en-US" baseline="0" dirty="0"/>
              <a:t> figure displays the reasons business analysis is difficult from operational systems</a:t>
            </a:r>
          </a:p>
          <a:p>
            <a:pPr eaLnBrk="1" hangingPunct="1"/>
            <a:r>
              <a:rPr lang="en-US" baseline="0" dirty="0"/>
              <a:t>Ask your students to identify different operational systems in a business</a:t>
            </a:r>
          </a:p>
          <a:p>
            <a:pPr lvl="1" eaLnBrk="1" hangingPunct="1"/>
            <a:r>
              <a:rPr lang="en-US" baseline="0" dirty="0"/>
              <a:t>Payroll system</a:t>
            </a:r>
          </a:p>
          <a:p>
            <a:pPr lvl="1" eaLnBrk="1" hangingPunct="1"/>
            <a:r>
              <a:rPr lang="en-US" baseline="0" dirty="0"/>
              <a:t>Accounting system</a:t>
            </a:r>
          </a:p>
          <a:p>
            <a:pPr lvl="1" eaLnBrk="1" hangingPunct="1"/>
            <a:r>
              <a:rPr lang="en-US" baseline="0" dirty="0"/>
              <a:t>Customer service system</a:t>
            </a:r>
          </a:p>
          <a:p>
            <a:pPr lvl="1" eaLnBrk="1" hangingPunct="1"/>
            <a:r>
              <a:rPr lang="en-US" baseline="0" dirty="0"/>
              <a:t>Finance system</a:t>
            </a:r>
          </a:p>
          <a:p>
            <a:pPr lvl="1" eaLnBrk="1" hangingPunct="1"/>
            <a:r>
              <a:rPr lang="en-US" baseline="0" dirty="0"/>
              <a:t>Marketing system</a:t>
            </a:r>
          </a:p>
          <a:p>
            <a:pPr lvl="1" eaLnBrk="1" hangingPunct="1"/>
            <a:r>
              <a:rPr lang="en-US" baseline="0" dirty="0"/>
              <a:t>Sales system</a:t>
            </a:r>
          </a:p>
          <a:p>
            <a:pPr lvl="1" eaLnBrk="1" hangingPunct="1"/>
            <a:r>
              <a:rPr lang="en-US" baseline="0" dirty="0"/>
              <a:t>Legal system</a:t>
            </a:r>
          </a:p>
          <a:p>
            <a:pPr lvl="1" eaLnBrk="1" hangingPunct="1"/>
            <a:r>
              <a:rPr lang="en-US" baseline="0" dirty="0"/>
              <a:t>Human resource systems</a:t>
            </a:r>
          </a:p>
          <a:p>
            <a:pPr lvl="0" eaLnBrk="1" hangingPunct="1"/>
            <a:r>
              <a:rPr lang="en-US" baseline="0" dirty="0"/>
              <a:t>The operational systems run the business with the transactional data.  Performing an analysis from any single operational system would be difficult since they typically come from different vendors, store data differently, and do not always communicate with other operational systems.  You must compile all of the operational data into a single data warehouse to run enterprise wide analysis!</a:t>
            </a:r>
            <a:endParaRPr lang="en-US" dirty="0"/>
          </a:p>
        </p:txBody>
      </p:sp>
    </p:spTree>
    <p:extLst>
      <p:ext uri="{BB962C8B-B14F-4D97-AF65-F5344CB8AC3E}">
        <p14:creationId xmlns:p14="http://schemas.microsoft.com/office/powerpoint/2010/main" val="45578068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087B825-3EA1-478D-A87B-230B32072260}" type="slidenum">
              <a:rPr lang="en-US" smtClean="0"/>
              <a:pPr eaLnBrk="1" hangingPunct="1"/>
              <a:t>38</a:t>
            </a:fld>
            <a:endParaRPr lang="en-US" dirty="0"/>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The ETL process gathers data from the internal and external databases and passes it to the data warehouse</a:t>
            </a:r>
          </a:p>
          <a:p>
            <a:pPr eaLnBrk="1" hangingPunct="1"/>
            <a:r>
              <a:rPr lang="en-US" dirty="0"/>
              <a:t>The ETL process also gathers data from the data warehouse and passes it to the data marts</a:t>
            </a:r>
          </a:p>
          <a:p>
            <a:pPr eaLnBrk="1" hangingPunct="1"/>
            <a:r>
              <a:rPr lang="en-US" dirty="0"/>
              <a:t>Each layer in a data warehouse or data mart represents information according to an additional dimension</a:t>
            </a:r>
          </a:p>
          <a:p>
            <a:pPr eaLnBrk="1" hangingPunct="1"/>
            <a:r>
              <a:rPr lang="en-US" dirty="0"/>
              <a:t>Dimensions could include such things as:</a:t>
            </a:r>
          </a:p>
          <a:p>
            <a:pPr lvl="1" eaLnBrk="1" hangingPunct="1"/>
            <a:r>
              <a:rPr lang="en-US" dirty="0"/>
              <a:t>Products</a:t>
            </a:r>
          </a:p>
          <a:p>
            <a:pPr lvl="1" eaLnBrk="1" hangingPunct="1"/>
            <a:r>
              <a:rPr lang="en-US" dirty="0"/>
              <a:t>Promotions</a:t>
            </a:r>
          </a:p>
          <a:p>
            <a:pPr lvl="1" eaLnBrk="1" hangingPunct="1"/>
            <a:r>
              <a:rPr lang="en-US" dirty="0"/>
              <a:t>Stores</a:t>
            </a:r>
          </a:p>
          <a:p>
            <a:pPr lvl="1" eaLnBrk="1" hangingPunct="1"/>
            <a:r>
              <a:rPr lang="en-US" dirty="0"/>
              <a:t>Category</a:t>
            </a:r>
          </a:p>
          <a:p>
            <a:pPr lvl="1" eaLnBrk="1" hangingPunct="1"/>
            <a:r>
              <a:rPr lang="en-US" dirty="0"/>
              <a:t>Region</a:t>
            </a:r>
          </a:p>
          <a:p>
            <a:pPr lvl="1" eaLnBrk="1" hangingPunct="1"/>
            <a:r>
              <a:rPr lang="en-US" dirty="0"/>
              <a:t>Stock price</a:t>
            </a:r>
          </a:p>
          <a:p>
            <a:pPr lvl="1" eaLnBrk="1" hangingPunct="1"/>
            <a:r>
              <a:rPr lang="en-US" dirty="0"/>
              <a:t>Date</a:t>
            </a:r>
          </a:p>
          <a:p>
            <a:pPr lvl="1" eaLnBrk="1" hangingPunct="1"/>
            <a:r>
              <a:rPr lang="en-US" dirty="0"/>
              <a:t>Time</a:t>
            </a:r>
          </a:p>
          <a:p>
            <a:pPr lvl="1" eaLnBrk="1" hangingPunct="1"/>
            <a:r>
              <a:rPr lang="en-US" dirty="0"/>
              <a:t>Weather</a:t>
            </a:r>
          </a:p>
          <a:p>
            <a:pPr eaLnBrk="1" hangingPunct="1"/>
            <a:r>
              <a:rPr lang="en-US" dirty="0"/>
              <a:t>Why is the ability to look at information based on different dimensions critical to a businesses success?</a:t>
            </a:r>
          </a:p>
          <a:p>
            <a:pPr lvl="1" eaLnBrk="1" hangingPunct="1"/>
            <a:r>
              <a:rPr lang="en-US" dirty="0"/>
              <a:t>Ans:  The ability to look at information from different dimensions can add tremendous business insight</a:t>
            </a:r>
          </a:p>
          <a:p>
            <a:pPr lvl="1" eaLnBrk="1" hangingPunct="1"/>
            <a:r>
              <a:rPr lang="en-US" dirty="0"/>
              <a:t>By slicing-and-dicing the information a business can uncover great unexpected insights</a:t>
            </a:r>
          </a:p>
        </p:txBody>
      </p:sp>
    </p:spTree>
    <p:extLst>
      <p:ext uri="{BB962C8B-B14F-4D97-AF65-F5344CB8AC3E}">
        <p14:creationId xmlns:p14="http://schemas.microsoft.com/office/powerpoint/2010/main" val="115883626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357544D5-2055-4C12-AD9A-54ABBB18363C}" type="slidenum">
              <a:rPr lang="en-US" smtClean="0"/>
              <a:pPr eaLnBrk="1" hangingPunct="1"/>
              <a:t>39</a:t>
            </a:fld>
            <a:endParaRPr lang="en-US" dirty="0"/>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The data warehouse modeled in the above figure compiles information from internal databases or transactional/operational databases and external databases through ETL</a:t>
            </a:r>
          </a:p>
          <a:p>
            <a:pPr eaLnBrk="1" hangingPunct="1"/>
            <a:r>
              <a:rPr lang="en-US" dirty="0"/>
              <a:t>It then send subsets of information to the data marts through the ETL process</a:t>
            </a:r>
          </a:p>
          <a:p>
            <a:pPr eaLnBrk="1" hangingPunct="1"/>
            <a:r>
              <a:rPr lang="en-US" dirty="0"/>
              <a:t>Ask your students to distinguish between a data warehouse and a data mart?</a:t>
            </a:r>
          </a:p>
          <a:p>
            <a:pPr lvl="1" eaLnBrk="1" hangingPunct="1"/>
            <a:r>
              <a:rPr lang="en-US" dirty="0"/>
              <a:t>Ans:  A data warehouse has an enterprisewide organizational focus, while a data mart focuses on a subset of information for a given business unit such as finance</a:t>
            </a:r>
          </a:p>
        </p:txBody>
      </p:sp>
    </p:spTree>
    <p:extLst>
      <p:ext uri="{BB962C8B-B14F-4D97-AF65-F5344CB8AC3E}">
        <p14:creationId xmlns:p14="http://schemas.microsoft.com/office/powerpoint/2010/main" val="398747809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5FE73CCB-24B0-4B02-AB38-3FA407861B06}" type="slidenum">
              <a:rPr lang="en-US" smtClean="0"/>
              <a:pPr eaLnBrk="1" hangingPunct="1"/>
              <a:t>40</a:t>
            </a:fld>
            <a:endParaRPr lang="en-US" dirty="0"/>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This is a an excellent time to return to the information learned in Chapter 6 on high-quality and low-quality information</a:t>
            </a:r>
          </a:p>
          <a:p>
            <a:pPr eaLnBrk="1" hangingPunct="1"/>
            <a:r>
              <a:rPr lang="en-US" dirty="0"/>
              <a:t>What would happen if the information contained in the data warehouse was only about 70 percent accurate?</a:t>
            </a:r>
          </a:p>
          <a:p>
            <a:pPr eaLnBrk="1" hangingPunct="1"/>
            <a:r>
              <a:rPr lang="en-US" dirty="0"/>
              <a:t>Would you use this information to make business decisions?</a:t>
            </a:r>
          </a:p>
          <a:p>
            <a:pPr eaLnBrk="1" hangingPunct="1"/>
            <a:r>
              <a:rPr lang="en-US" dirty="0"/>
              <a:t>Is it realistic to assume that an organization could get to a 100% accuracy level on information contained in its data warehouse?</a:t>
            </a:r>
          </a:p>
          <a:p>
            <a:pPr lvl="1" eaLnBrk="1" hangingPunct="1"/>
            <a:r>
              <a:rPr lang="en-US" dirty="0"/>
              <a:t>No, it is too expensive</a:t>
            </a:r>
          </a:p>
        </p:txBody>
      </p:sp>
    </p:spTree>
    <p:extLst>
      <p:ext uri="{BB962C8B-B14F-4D97-AF65-F5344CB8AC3E}">
        <p14:creationId xmlns:p14="http://schemas.microsoft.com/office/powerpoint/2010/main" val="34085583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5FE73CCB-24B0-4B02-AB38-3FA407861B06}" type="slidenum">
              <a:rPr lang="en-US" smtClean="0"/>
              <a:pPr eaLnBrk="1" hangingPunct="1"/>
              <a:t>41</a:t>
            </a:fld>
            <a:endParaRPr lang="en-US" dirty="0"/>
          </a:p>
        </p:txBody>
      </p:sp>
      <p:sp>
        <p:nvSpPr>
          <p:cNvPr id="103427" name="Rectangle 2"/>
          <p:cNvSpPr>
            <a:spLocks noGrp="1" noRot="1" noChangeAspect="1" noChangeArrowheads="1" noTextEdit="1"/>
          </p:cNvSpPr>
          <p:nvPr>
            <p:ph type="sldImg"/>
          </p:nvPr>
        </p:nvSpPr>
        <p:spPr>
          <a:ln/>
        </p:spPr>
      </p:sp>
      <p:sp>
        <p:nvSpPr>
          <p:cNvPr id="10342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How can dirty data</a:t>
            </a:r>
            <a:r>
              <a:rPr lang="en-US" baseline="0" dirty="0"/>
              <a:t> impact business reports and analysis?</a:t>
            </a:r>
          </a:p>
          <a:p>
            <a:pPr eaLnBrk="1" hangingPunct="1"/>
            <a:r>
              <a:rPr lang="en-US" baseline="0" dirty="0"/>
              <a:t>Garbage In is Garbage Out. If the data used to generate the report is dirty then the report will be inaccurate</a:t>
            </a:r>
          </a:p>
          <a:p>
            <a:pPr eaLnBrk="1" hangingPunct="1"/>
            <a:r>
              <a:rPr lang="en-US" baseline="0" dirty="0"/>
              <a:t>Can your students think of any times they have based a decision only to find out the data for the decision was incorrect?</a:t>
            </a:r>
            <a:endParaRPr lang="en-US" dirty="0"/>
          </a:p>
        </p:txBody>
      </p:sp>
    </p:spTree>
    <p:extLst>
      <p:ext uri="{BB962C8B-B14F-4D97-AF65-F5344CB8AC3E}">
        <p14:creationId xmlns:p14="http://schemas.microsoft.com/office/powerpoint/2010/main" val="261980190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173C9580-CE57-4327-ACD1-C89CAB1B5112}" type="slidenum">
              <a:rPr lang="en-US" smtClean="0"/>
              <a:pPr eaLnBrk="1" hangingPunct="1"/>
              <a:t>42</a:t>
            </a:fld>
            <a:endParaRPr lang="en-US" dirty="0"/>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Taking a look at customer information highlights why information cleansing and scrubbing is necessary</a:t>
            </a:r>
          </a:p>
          <a:p>
            <a:pPr eaLnBrk="1" hangingPunct="1"/>
            <a:r>
              <a:rPr lang="en-US" dirty="0"/>
              <a:t>Customer information exists in several operational systems</a:t>
            </a:r>
          </a:p>
          <a:p>
            <a:pPr eaLnBrk="1" hangingPunct="1"/>
            <a:r>
              <a:rPr lang="en-US" dirty="0"/>
              <a:t>In each system all details of this customer information could change form the customer ID to contact information</a:t>
            </a:r>
          </a:p>
          <a:p>
            <a:pPr eaLnBrk="1" hangingPunct="1"/>
            <a:r>
              <a:rPr lang="en-US" dirty="0"/>
              <a:t>Determining which contact information is accurate and correct for this customer depends on the business process that is being executed</a:t>
            </a:r>
          </a:p>
        </p:txBody>
      </p:sp>
    </p:spTree>
    <p:extLst>
      <p:ext uri="{BB962C8B-B14F-4D97-AF65-F5344CB8AC3E}">
        <p14:creationId xmlns:p14="http://schemas.microsoft.com/office/powerpoint/2010/main" val="2197098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04E3031-3F7B-4C12-A7FB-79E258D6EAD9}" type="slidenum">
              <a:rPr lang="en-US" smtClean="0"/>
              <a:pPr eaLnBrk="1" hangingPunct="1"/>
              <a:t>5</a:t>
            </a:fld>
            <a:endParaRPr lang="en-US" dirty="0"/>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Granularity refers to the extent of detail within the information (fine and detailed or “coarse” and abstract information)</a:t>
            </a:r>
          </a:p>
          <a:p>
            <a:pPr eaLnBrk="1" hangingPunct="1"/>
            <a:r>
              <a:rPr lang="en-US" dirty="0"/>
              <a:t>Have you ever had to correlate two different formats, levels, or granularities of information?</a:t>
            </a:r>
          </a:p>
          <a:p>
            <a:pPr eaLnBrk="1" hangingPunct="1"/>
            <a:r>
              <a:rPr lang="en-US" dirty="0"/>
              <a:t>How did you correlate the information?</a:t>
            </a:r>
          </a:p>
          <a:p>
            <a:pPr eaLnBrk="1" hangingPunct="1"/>
            <a:r>
              <a:rPr lang="en-US" dirty="0"/>
              <a:t>Taking a hard look at organizational information can yield exciting and unexpected results such as potential new markets, new ways of reaching customers, and even new ways of doing business</a:t>
            </a:r>
          </a:p>
        </p:txBody>
      </p:sp>
    </p:spTree>
    <p:extLst>
      <p:ext uri="{BB962C8B-B14F-4D97-AF65-F5344CB8AC3E}">
        <p14:creationId xmlns:p14="http://schemas.microsoft.com/office/powerpoint/2010/main" val="34998465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5F0FABF3-ED0A-479A-BE2C-939630100C3C}" type="slidenum">
              <a:rPr lang="en-US" smtClean="0"/>
              <a:pPr eaLnBrk="1" hangingPunct="1"/>
              <a:t>43</a:t>
            </a:fld>
            <a:endParaRPr lang="en-US" dirty="0"/>
          </a:p>
        </p:txBody>
      </p:sp>
      <p:sp>
        <p:nvSpPr>
          <p:cNvPr id="105475" name="Rectangle 2"/>
          <p:cNvSpPr>
            <a:spLocks noGrp="1" noRot="1" noChangeAspect="1" noChangeArrowheads="1" noTextEdit="1"/>
          </p:cNvSpPr>
          <p:nvPr>
            <p:ph type="sldImg"/>
          </p:nvPr>
        </p:nvSpPr>
        <p:spPr>
          <a:ln/>
        </p:spPr>
      </p:sp>
      <p:sp>
        <p:nvSpPr>
          <p:cNvPr id="1054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Ask your students if they have ever received more than one piece of identical mail, such as a flyer, catalog, or application</a:t>
            </a:r>
          </a:p>
          <a:p>
            <a:pPr lvl="1" eaLnBrk="1" hangingPunct="1"/>
            <a:r>
              <a:rPr lang="en-US" dirty="0"/>
              <a:t>If so, ask them why this might have occurred</a:t>
            </a:r>
          </a:p>
          <a:p>
            <a:pPr lvl="1" eaLnBrk="1" hangingPunct="1"/>
            <a:r>
              <a:rPr lang="en-US" dirty="0"/>
              <a:t>Could it have occurred because their name was in many different disparate systems?</a:t>
            </a:r>
          </a:p>
          <a:p>
            <a:pPr lvl="1" eaLnBrk="1" hangingPunct="1"/>
            <a:r>
              <a:rPr lang="en-US" dirty="0"/>
              <a:t>What is the cost to the business of sending multiple identical marketing materials to the same customers?</a:t>
            </a:r>
          </a:p>
          <a:p>
            <a:pPr lvl="2" eaLnBrk="1" hangingPunct="1"/>
            <a:r>
              <a:rPr lang="en-US" dirty="0"/>
              <a:t>Expense</a:t>
            </a:r>
          </a:p>
          <a:p>
            <a:pPr lvl="2" eaLnBrk="1" hangingPunct="1"/>
            <a:r>
              <a:rPr lang="en-US" dirty="0"/>
              <a:t>Risk of alienating customers</a:t>
            </a:r>
          </a:p>
        </p:txBody>
      </p:sp>
    </p:spTree>
    <p:extLst>
      <p:ext uri="{BB962C8B-B14F-4D97-AF65-F5344CB8AC3E}">
        <p14:creationId xmlns:p14="http://schemas.microsoft.com/office/powerpoint/2010/main" val="28683149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D4068B2E-2C7A-439D-88F5-38BECE9DC4F1}" type="slidenum">
              <a:rPr lang="en-US" smtClean="0"/>
              <a:pPr eaLnBrk="1" hangingPunct="1"/>
              <a:t>44</a:t>
            </a:fld>
            <a:endParaRPr lang="en-US" dirty="0"/>
          </a:p>
        </p:txBody>
      </p:sp>
      <p:sp>
        <p:nvSpPr>
          <p:cNvPr id="106499" name="Rectangle 2"/>
          <p:cNvSpPr>
            <a:spLocks noGrp="1" noRot="1" noChangeAspect="1" noChangeArrowheads="1" noTextEdit="1"/>
          </p:cNvSpPr>
          <p:nvPr>
            <p:ph type="sldImg"/>
          </p:nvPr>
        </p:nvSpPr>
        <p:spPr>
          <a:ln/>
        </p:spPr>
      </p:sp>
      <p:sp>
        <p:nvSpPr>
          <p:cNvPr id="1065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Information cleansing allows an organization to fix these types of inconsistencies and cleans the data in the data warehouse</a:t>
            </a:r>
          </a:p>
          <a:p>
            <a:pPr eaLnBrk="1" hangingPunct="1"/>
            <a:r>
              <a:rPr lang="en-US" dirty="0"/>
              <a:t>Ask your students if they have any examples</a:t>
            </a:r>
            <a:r>
              <a:rPr lang="en-US" baseline="0" dirty="0"/>
              <a:t> of data they have used to make a decision that was incorrect?</a:t>
            </a:r>
            <a:endParaRPr lang="en-US" dirty="0"/>
          </a:p>
        </p:txBody>
      </p:sp>
    </p:spTree>
    <p:extLst>
      <p:ext uri="{BB962C8B-B14F-4D97-AF65-F5344CB8AC3E}">
        <p14:creationId xmlns:p14="http://schemas.microsoft.com/office/powerpoint/2010/main" val="7293280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FF0FF117-5832-4836-BD91-24A26892B4DA}" type="slidenum">
              <a:rPr lang="en-US" smtClean="0"/>
              <a:pPr eaLnBrk="1" hangingPunct="1"/>
              <a:t>45</a:t>
            </a:fld>
            <a:endParaRPr lang="en-US" dirty="0"/>
          </a:p>
        </p:txBody>
      </p:sp>
      <p:sp>
        <p:nvSpPr>
          <p:cNvPr id="107523" name="Rectangle 2"/>
          <p:cNvSpPr>
            <a:spLocks noGrp="1" noRot="1" noChangeAspect="1" noChangeArrowheads="1" noTextEdit="1"/>
          </p:cNvSpPr>
          <p:nvPr>
            <p:ph type="sldImg"/>
          </p:nvPr>
        </p:nvSpPr>
        <p:spPr>
          <a:ln/>
        </p:spPr>
      </p:sp>
      <p:sp>
        <p:nvSpPr>
          <p:cNvPr id="1075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Why do you think most businesses cannot achieve 100% accurate and complete information?</a:t>
            </a:r>
          </a:p>
          <a:p>
            <a:pPr eaLnBrk="1" hangingPunct="1"/>
            <a:r>
              <a:rPr lang="en-US" dirty="0"/>
              <a:t>If they had to choose a percentage for acceptable information what would it be and why?</a:t>
            </a:r>
          </a:p>
          <a:p>
            <a:pPr lvl="1" eaLnBrk="1" hangingPunct="1"/>
            <a:r>
              <a:rPr lang="en-US" dirty="0"/>
              <a:t>Some companies are willing to go as low as 20% complete just to find business intelligence</a:t>
            </a:r>
          </a:p>
          <a:p>
            <a:pPr lvl="1" eaLnBrk="1" hangingPunct="1"/>
            <a:r>
              <a:rPr lang="en-US" dirty="0"/>
              <a:t>Few organizations will go below 50% accurate,</a:t>
            </a:r>
            <a:r>
              <a:rPr lang="en-US" baseline="0" dirty="0"/>
              <a:t> </a:t>
            </a:r>
            <a:r>
              <a:rPr lang="en-US" dirty="0"/>
              <a:t>he information is useless if it is not accurate</a:t>
            </a:r>
          </a:p>
          <a:p>
            <a:pPr eaLnBrk="1" hangingPunct="1"/>
            <a:r>
              <a:rPr lang="en-US" dirty="0"/>
              <a:t>Achieving perfect information is almost impossible</a:t>
            </a:r>
          </a:p>
          <a:p>
            <a:pPr lvl="1" eaLnBrk="1" hangingPunct="1"/>
            <a:r>
              <a:rPr lang="en-US" dirty="0"/>
              <a:t>The more complete and accurate an organization wants to get its information, the more it costs</a:t>
            </a:r>
          </a:p>
          <a:p>
            <a:pPr lvl="1" eaLnBrk="1" hangingPunct="1"/>
            <a:r>
              <a:rPr lang="en-US" dirty="0"/>
              <a:t>The tradeoff between perfect information lies in accuracy verses completeness</a:t>
            </a:r>
          </a:p>
          <a:p>
            <a:pPr lvl="1" eaLnBrk="1" hangingPunct="1"/>
            <a:r>
              <a:rPr lang="en-US" dirty="0"/>
              <a:t>Accurate information means it is correct, while complete information means there are no blanks</a:t>
            </a:r>
          </a:p>
          <a:p>
            <a:pPr lvl="1" eaLnBrk="1" hangingPunct="1"/>
            <a:r>
              <a:rPr lang="en-US" dirty="0"/>
              <a:t>Most organizations determine a percentage high enough to make good decisions at a reasonable cost, such as 85% accurate and 65% complete</a:t>
            </a:r>
          </a:p>
        </p:txBody>
      </p:sp>
    </p:spTree>
    <p:extLst>
      <p:ext uri="{BB962C8B-B14F-4D97-AF65-F5344CB8AC3E}">
        <p14:creationId xmlns:p14="http://schemas.microsoft.com/office/powerpoint/2010/main" val="42118334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jumpstart this lecture search the</a:t>
            </a:r>
            <a:r>
              <a:rPr lang="en-US" baseline="0" dirty="0"/>
              <a:t> Internet to find current statistics on the rate that data is growing</a:t>
            </a:r>
          </a:p>
          <a:p>
            <a:r>
              <a:rPr lang="en-US" i="1" dirty="0"/>
              <a:t>Due, in part, to this Internet of Things, the digital universe is doubling in size every two years and will multiply 10-fold between 2013 and 2020 – from 4.4 trillion gigabytes to 44 trillion gigabytes.</a:t>
            </a:r>
            <a:endParaRPr lang="en-US" dirty="0"/>
          </a:p>
          <a:p>
            <a:pPr>
              <a:buNone/>
            </a:pPr>
            <a:r>
              <a:rPr lang="en-US" b="1" dirty="0"/>
              <a:t>For Perspective:</a:t>
            </a:r>
          </a:p>
          <a:p>
            <a:r>
              <a:rPr lang="en-US" dirty="0"/>
              <a:t>The amount of information in the digital universe would fill a stack* of iPad Air tablets reaching 2/3 of the way to the moon (157,674 miles/253,704 kilometers). By 2020, there will be 6.6 stacks.</a:t>
            </a:r>
          </a:p>
          <a:p>
            <a:r>
              <a:rPr lang="en-US" dirty="0"/>
              <a:t>Today, the average household creates enough data to fill 65 iPhones (32gb) per year. In 2020, this will grow to 318 iPhones.</a:t>
            </a:r>
          </a:p>
          <a:p>
            <a:r>
              <a:rPr lang="en-US" dirty="0"/>
              <a:t>Today, if a byte of data were a gallon of water, in only 10 seconds there would be enough data to fill an average house. In 2020, it will only take 2 seconds</a:t>
            </a:r>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46</a:t>
            </a:fld>
            <a:endParaRPr lang="en-US" dirty="0"/>
          </a:p>
        </p:txBody>
      </p:sp>
    </p:spTree>
    <p:extLst>
      <p:ext uri="{BB962C8B-B14F-4D97-AF65-F5344CB8AC3E}">
        <p14:creationId xmlns:p14="http://schemas.microsoft.com/office/powerpoint/2010/main" val="427093782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a:t>
            </a:r>
            <a:r>
              <a:rPr lang="en-US" baseline="0" dirty="0"/>
              <a:t> your students to define the relationship between a data point, data broker, and data lake</a:t>
            </a:r>
          </a:p>
          <a:p>
            <a:r>
              <a:rPr lang="en-US" baseline="0" dirty="0"/>
              <a:t>Data points are two pieces of raw data that have an intersection or correlation</a:t>
            </a:r>
          </a:p>
          <a:p>
            <a:r>
              <a:rPr lang="en-US" baseline="0" dirty="0"/>
              <a:t>Data points are in a data lake</a:t>
            </a:r>
          </a:p>
          <a:p>
            <a:r>
              <a:rPr lang="en-US" baseline="0" dirty="0"/>
              <a:t>A data broker collects data in a data lake</a:t>
            </a:r>
            <a:endParaRPr lang="en-US" dirty="0"/>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47</a:t>
            </a:fld>
            <a:endParaRPr lang="en-US" dirty="0"/>
          </a:p>
        </p:txBody>
      </p:sp>
    </p:spTree>
    <p:extLst>
      <p:ext uri="{BB962C8B-B14F-4D97-AF65-F5344CB8AC3E}">
        <p14:creationId xmlns:p14="http://schemas.microsoft.com/office/powerpoint/2010/main" val="276683428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Slide Image Placeholder 1"/>
          <p:cNvSpPr>
            <a:spLocks noGrp="1" noRot="1" noChangeAspect="1" noTextEdit="1"/>
          </p:cNvSpPr>
          <p:nvPr>
            <p:ph type="sldImg"/>
          </p:nvPr>
        </p:nvSpPr>
        <p:spPr>
          <a:ln/>
        </p:spPr>
      </p:sp>
      <p:sp>
        <p:nvSpPr>
          <p:cNvPr id="11469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As businesses increase their reliance on enterprise systems such as CRM, they are rapidly accumulating vast amounts of data. Every interaction between departments or with the outside world, historical information on past transactions, as well as external market information, is entered into information systems for future use and access.</a:t>
            </a:r>
          </a:p>
        </p:txBody>
      </p:sp>
      <p:sp>
        <p:nvSpPr>
          <p:cNvPr id="11469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81278322-AF39-46F3-A635-BFBC1C9E08CB}" type="slidenum">
              <a:rPr lang="en-US" smtClean="0"/>
              <a:pPr eaLnBrk="1" hangingPunct="1"/>
              <a:t>48</a:t>
            </a:fld>
            <a:endParaRPr lang="en-US" dirty="0"/>
          </a:p>
        </p:txBody>
      </p:sp>
    </p:spTree>
    <p:extLst>
      <p:ext uri="{BB962C8B-B14F-4D97-AF65-F5344CB8AC3E}">
        <p14:creationId xmlns:p14="http://schemas.microsoft.com/office/powerpoint/2010/main" val="36823270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Slide Image Placeholder 1"/>
          <p:cNvSpPr>
            <a:spLocks noGrp="1" noRot="1" noChangeAspect="1" noTextEdit="1"/>
          </p:cNvSpPr>
          <p:nvPr>
            <p:ph type="sldImg"/>
          </p:nvPr>
        </p:nvSpPr>
        <p:spPr>
          <a:ln/>
        </p:spPr>
      </p:sp>
      <p:sp>
        <p:nvSpPr>
          <p:cNvPr id="1157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For instance, giving a customer a discount may or may not help the bottom line, depending on the profitability of the client over the duration of the relationship. </a:t>
            </a:r>
          </a:p>
          <a:p>
            <a:r>
              <a:rPr lang="en-US" dirty="0"/>
              <a:t>To improve the quality of business decisions, managers can provide existing staff with BI systems and tools that can assist them in making better, more informed decisions. </a:t>
            </a:r>
          </a:p>
          <a:p>
            <a:r>
              <a:rPr lang="en-US" dirty="0"/>
              <a:t>The result creates an agile intelligent enterprise. </a:t>
            </a:r>
          </a:p>
          <a:p>
            <a:r>
              <a:rPr lang="en-US" dirty="0"/>
              <a:t>A few examples of using BI to make informed business decisions include:</a:t>
            </a:r>
          </a:p>
          <a:p>
            <a:pPr lvl="1"/>
            <a:r>
              <a:rPr lang="en-US" b="1" dirty="0"/>
              <a:t>Retail and sales: </a:t>
            </a:r>
            <a:r>
              <a:rPr lang="en-US" dirty="0"/>
              <a:t>Predicting sales; determining correct inventory levels and distribution schedules among outlets; and loss prevention.</a:t>
            </a:r>
          </a:p>
          <a:p>
            <a:pPr lvl="1"/>
            <a:r>
              <a:rPr lang="en-US" b="1" dirty="0"/>
              <a:t>Banking: </a:t>
            </a:r>
            <a:r>
              <a:rPr lang="en-US" dirty="0"/>
              <a:t>Forecasting levels of bad loans and fraudulent credit card use, credit card spending by new customers, and which kinds of customers will best respond to (and qualify for) new loan offers.</a:t>
            </a:r>
          </a:p>
          <a:p>
            <a:pPr lvl="1"/>
            <a:r>
              <a:rPr lang="en-US" b="1" dirty="0"/>
              <a:t>Operations management:</a:t>
            </a:r>
            <a:r>
              <a:rPr lang="en-US" dirty="0"/>
              <a:t> Predicting machinery failures; finding key factors that control optimization of manufacturing capacity.</a:t>
            </a:r>
          </a:p>
          <a:p>
            <a:pPr lvl="1"/>
            <a:r>
              <a:rPr lang="en-US" b="1" dirty="0"/>
              <a:t>Brokerage and securities trading: </a:t>
            </a:r>
            <a:r>
              <a:rPr lang="en-US" dirty="0"/>
              <a:t>Predicting when bond prices will change; forecasting the range of stock fluctuations for particular issues and the overall market; determining when to buy or sell stocks.</a:t>
            </a:r>
          </a:p>
          <a:p>
            <a:pPr lvl="1"/>
            <a:r>
              <a:rPr lang="en-US" b="1" dirty="0"/>
              <a:t>Insurance: </a:t>
            </a:r>
            <a:r>
              <a:rPr lang="en-US" dirty="0"/>
              <a:t>Forecasting claim amounts and medical coverage costs; classifying the most important elements that affect medical coverage; predicting which customers will buy new insurance policies.</a:t>
            </a:r>
          </a:p>
        </p:txBody>
      </p:sp>
      <p:sp>
        <p:nvSpPr>
          <p:cNvPr id="1157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15B8128D-1911-4B4A-BF29-4E4DC9371FF0}" type="slidenum">
              <a:rPr lang="en-US" smtClean="0"/>
              <a:pPr eaLnBrk="1" hangingPunct="1"/>
              <a:t>49</a:t>
            </a:fld>
            <a:endParaRPr lang="en-US" dirty="0"/>
          </a:p>
        </p:txBody>
      </p:sp>
    </p:spTree>
    <p:extLst>
      <p:ext uri="{BB962C8B-B14F-4D97-AF65-F5344CB8AC3E}">
        <p14:creationId xmlns:p14="http://schemas.microsoft.com/office/powerpoint/2010/main" val="414939806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Slide Image Placeholder 1"/>
          <p:cNvSpPr>
            <a:spLocks noGrp="1" noRot="1" noChangeAspect="1" noTextEdit="1"/>
          </p:cNvSpPr>
          <p:nvPr>
            <p:ph type="sldImg"/>
          </p:nvPr>
        </p:nvSpPr>
        <p:spPr>
          <a:ln/>
        </p:spPr>
      </p:sp>
      <p:sp>
        <p:nvSpPr>
          <p:cNvPr id="1167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t>The figure displays how organizations using BI can find the root causes to problems and provide solutions simply by asking “Why?” The process is initiated by analyzing a global report, say of sales per quarter. </a:t>
            </a:r>
          </a:p>
          <a:p>
            <a:r>
              <a:rPr lang="en-US" dirty="0"/>
              <a:t>Every answer is followed by a new question, and users can drill deep down into a report to get to fundamental causes. </a:t>
            </a:r>
          </a:p>
          <a:p>
            <a:r>
              <a:rPr lang="en-US" dirty="0"/>
              <a:t>Once they have a clear understanding of root causes, they can take highly effective action.</a:t>
            </a:r>
          </a:p>
          <a:p>
            <a:r>
              <a:rPr lang="en-US" dirty="0"/>
              <a:t>Finding the answers to tough business questions by using data that is reliable, consistent, understandable, and easily manipulated allows a business to gain valuable insight into such things as:</a:t>
            </a:r>
          </a:p>
          <a:p>
            <a:pPr lvl="1"/>
            <a:r>
              <a:rPr lang="en-US" b="1" dirty="0"/>
              <a:t>Where the business has been. </a:t>
            </a:r>
            <a:r>
              <a:rPr lang="en-US" dirty="0"/>
              <a:t>Historical perspective is always important in determining trends and patterns of behavior.</a:t>
            </a:r>
          </a:p>
          <a:p>
            <a:pPr lvl="1"/>
            <a:r>
              <a:rPr lang="en-US" b="1" dirty="0"/>
              <a:t>Where it is now. </a:t>
            </a:r>
            <a:r>
              <a:rPr lang="en-US" dirty="0"/>
              <a:t>Current situations are critical to either modify if not acceptable or encourage if they are trending in the right direction.</a:t>
            </a:r>
          </a:p>
          <a:p>
            <a:pPr lvl="1"/>
            <a:r>
              <a:rPr lang="en-US" b="1" dirty="0"/>
              <a:t>And where it will be in the near future. </a:t>
            </a:r>
            <a:r>
              <a:rPr lang="en-US" dirty="0"/>
              <a:t>Being able to predict with surety the direction of the company is critical to sound planning and to creating sound business strategies.</a:t>
            </a:r>
          </a:p>
        </p:txBody>
      </p:sp>
      <p:sp>
        <p:nvSpPr>
          <p:cNvPr id="11674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2378BD26-64E1-46EA-BBBB-0E06E5BE5727}" type="slidenum">
              <a:rPr lang="en-US" smtClean="0"/>
              <a:pPr eaLnBrk="1" hangingPunct="1"/>
              <a:t>50</a:t>
            </a:fld>
            <a:endParaRPr lang="en-US" dirty="0"/>
          </a:p>
        </p:txBody>
      </p:sp>
    </p:spTree>
    <p:extLst>
      <p:ext uri="{BB962C8B-B14F-4D97-AF65-F5344CB8AC3E}">
        <p14:creationId xmlns:p14="http://schemas.microsoft.com/office/powerpoint/2010/main" val="42023205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90500" indent="-190500">
              <a:defRPr/>
            </a:pPr>
            <a:r>
              <a:rPr lang="en-US" i="0" dirty="0"/>
              <a:t>A </a:t>
            </a:r>
            <a:r>
              <a:rPr lang="en-US" b="1" i="0" dirty="0"/>
              <a:t>data map </a:t>
            </a:r>
            <a:r>
              <a:rPr lang="en-US" i="0" dirty="0"/>
              <a:t>is a technique for establishing a match, or balance, between the source data and the target data warehouse. </a:t>
            </a:r>
          </a:p>
          <a:p>
            <a:pPr marL="190500" indent="-190500">
              <a:defRPr/>
            </a:pPr>
            <a:r>
              <a:rPr lang="en-US" i="0" dirty="0"/>
              <a:t>This technique identifies data shortfalls and recognizes data issues. Data maps can also alert managers to inconsistencies or help determine the cause and effects of enterprise-wide business decisions. </a:t>
            </a:r>
          </a:p>
          <a:p>
            <a:pPr marL="190500" indent="-190500">
              <a:defRPr/>
            </a:pPr>
            <a:r>
              <a:rPr lang="en-US" i="0" dirty="0"/>
              <a:t> </a:t>
            </a:r>
            <a:r>
              <a:rPr lang="en-US" b="1" i="0" dirty="0"/>
              <a:t>Data-driven decision management</a:t>
            </a:r>
            <a:r>
              <a:rPr lang="en-US" dirty="0"/>
              <a:t> is an approach to business governance that values decisions that can be backed up with verifiable data.</a:t>
            </a:r>
          </a:p>
          <a:p>
            <a:pPr marL="190500" indent="-190500">
              <a:defRPr/>
            </a:pPr>
            <a:r>
              <a:rPr lang="en-US" dirty="0"/>
              <a:t> The success of the data-driven approach is reliant upon the quality of the data gathered and the effectiveness of its analysis and interpretation.</a:t>
            </a:r>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51</a:t>
            </a:fld>
            <a:endParaRPr lang="en-US" dirty="0"/>
          </a:p>
        </p:txBody>
      </p:sp>
    </p:spTree>
    <p:extLst>
      <p:ext uri="{BB962C8B-B14F-4D97-AF65-F5344CB8AC3E}">
        <p14:creationId xmlns:p14="http://schemas.microsoft.com/office/powerpoint/2010/main" val="27777356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Variety</a:t>
            </a:r>
            <a:r>
              <a:rPr lang="en-US" b="0" baseline="0" dirty="0"/>
              <a:t>:</a:t>
            </a:r>
            <a:r>
              <a:rPr lang="en-US" baseline="0" dirty="0"/>
              <a:t> </a:t>
            </a:r>
            <a:r>
              <a:rPr lang="en-US" sz="1000" b="0" i="0" u="none" strike="noStrike" kern="1200" baseline="0" dirty="0">
                <a:solidFill>
                  <a:schemeClr val="tx1"/>
                </a:solidFill>
                <a:latin typeface="Albertus (W1)" charset="0"/>
                <a:ea typeface="+mn-ea"/>
                <a:cs typeface="+mn-cs"/>
              </a:rPr>
              <a:t>Different forms of structured and unstructured data</a:t>
            </a:r>
          </a:p>
          <a:p>
            <a:pPr lvl="1"/>
            <a:r>
              <a:rPr lang="en-US" sz="1000" b="0" i="0" u="none" strike="noStrike" kern="1200" baseline="0" dirty="0">
                <a:solidFill>
                  <a:schemeClr val="tx1"/>
                </a:solidFill>
                <a:latin typeface="Albertus (W1)" charset="0"/>
                <a:ea typeface="+mn-ea"/>
                <a:cs typeface="+mn-cs"/>
              </a:rPr>
              <a:t>Data from spreadsheets and databases as well as from email, videos, photos, and PDFs, all of which must be analyzed</a:t>
            </a:r>
          </a:p>
          <a:p>
            <a:r>
              <a:rPr lang="en-US" sz="1000" b="1" i="0" u="none" strike="noStrike" kern="1200" baseline="0" dirty="0">
                <a:solidFill>
                  <a:schemeClr val="tx1"/>
                </a:solidFill>
                <a:latin typeface="Albertus (W1)" charset="0"/>
                <a:ea typeface="+mn-ea"/>
                <a:cs typeface="+mn-cs"/>
              </a:rPr>
              <a:t>Veracity</a:t>
            </a:r>
            <a:r>
              <a:rPr lang="en-US" sz="1000" b="0" i="0" u="none" strike="noStrike" kern="1200" baseline="0" dirty="0">
                <a:solidFill>
                  <a:schemeClr val="tx1"/>
                </a:solidFill>
                <a:latin typeface="Albertus (W1)" charset="0"/>
                <a:ea typeface="+mn-ea"/>
                <a:cs typeface="+mn-cs"/>
              </a:rPr>
              <a:t>: The uncertainty of data, including biases, noise, and abnormalities</a:t>
            </a:r>
          </a:p>
          <a:p>
            <a:pPr lvl="1"/>
            <a:r>
              <a:rPr lang="en-US" sz="1000" b="0" i="0" u="none" strike="noStrike" kern="1200" baseline="0" dirty="0">
                <a:solidFill>
                  <a:schemeClr val="tx1"/>
                </a:solidFill>
                <a:latin typeface="Albertus (W1)" charset="0"/>
                <a:ea typeface="+mn-ea"/>
                <a:cs typeface="+mn-cs"/>
              </a:rPr>
              <a:t>Uncertainty or untrustworthiness of data</a:t>
            </a:r>
          </a:p>
          <a:p>
            <a:pPr lvl="1"/>
            <a:r>
              <a:rPr lang="en-US" sz="1000" b="0" i="0" u="none" strike="noStrike" kern="1200" baseline="0" dirty="0">
                <a:solidFill>
                  <a:schemeClr val="tx1"/>
                </a:solidFill>
                <a:latin typeface="Albertus (W1)" charset="0"/>
                <a:ea typeface="+mn-ea"/>
                <a:cs typeface="+mn-cs"/>
              </a:rPr>
              <a:t>Data must be meaningful to the problem being analyzed</a:t>
            </a:r>
          </a:p>
          <a:p>
            <a:pPr lvl="1"/>
            <a:r>
              <a:rPr lang="en-US" sz="1000" b="0" i="0" u="none" strike="noStrike" kern="1200" baseline="0" dirty="0">
                <a:solidFill>
                  <a:schemeClr val="tx1"/>
                </a:solidFill>
                <a:latin typeface="Albertus (W1)" charset="0"/>
                <a:ea typeface="+mn-ea"/>
                <a:cs typeface="+mn-cs"/>
              </a:rPr>
              <a:t>Must keep data clean and implement processes to keep dirty data from accumulating in systems</a:t>
            </a:r>
          </a:p>
          <a:p>
            <a:r>
              <a:rPr lang="en-US" sz="1000" b="1" i="0" u="none" strike="noStrike" kern="1200" baseline="0" dirty="0">
                <a:solidFill>
                  <a:schemeClr val="tx1"/>
                </a:solidFill>
                <a:latin typeface="Albertus (W1)" charset="0"/>
                <a:ea typeface="+mn-ea"/>
                <a:cs typeface="+mn-cs"/>
              </a:rPr>
              <a:t>Volume</a:t>
            </a:r>
            <a:r>
              <a:rPr lang="en-US" sz="1000" b="0" i="0" u="none" strike="noStrike" kern="1200" baseline="0" dirty="0">
                <a:solidFill>
                  <a:schemeClr val="tx1"/>
                </a:solidFill>
                <a:latin typeface="Albertus (W1)" charset="0"/>
                <a:ea typeface="+mn-ea"/>
                <a:cs typeface="+mn-cs"/>
              </a:rPr>
              <a:t>: The scale of data</a:t>
            </a:r>
          </a:p>
          <a:p>
            <a:pPr lvl="1"/>
            <a:r>
              <a:rPr lang="en-US" sz="1000" b="0" i="0" u="none" strike="noStrike" kern="1200" baseline="0" dirty="0">
                <a:solidFill>
                  <a:schemeClr val="tx1"/>
                </a:solidFill>
                <a:latin typeface="Albertus (W1)" charset="0"/>
                <a:ea typeface="+mn-ea"/>
                <a:cs typeface="+mn-cs"/>
              </a:rPr>
              <a:t>Includes enormous volumes of data generated daily</a:t>
            </a:r>
          </a:p>
          <a:p>
            <a:pPr lvl="1"/>
            <a:r>
              <a:rPr lang="en-US" sz="1000" b="0" i="0" u="none" strike="noStrike" kern="1200" baseline="0" dirty="0">
                <a:solidFill>
                  <a:schemeClr val="tx1"/>
                </a:solidFill>
                <a:latin typeface="Albertus (W1)" charset="0"/>
                <a:ea typeface="+mn-ea"/>
                <a:cs typeface="+mn-cs"/>
              </a:rPr>
              <a:t>Massive volume created by machines and networks</a:t>
            </a:r>
          </a:p>
          <a:p>
            <a:pPr lvl="1"/>
            <a:r>
              <a:rPr lang="en-US" sz="1000" b="0" i="0" u="none" strike="noStrike" kern="1200" baseline="0" dirty="0">
                <a:solidFill>
                  <a:schemeClr val="tx1"/>
                </a:solidFill>
                <a:latin typeface="Albertus (W1)" charset="0"/>
                <a:ea typeface="+mn-ea"/>
                <a:cs typeface="+mn-cs"/>
              </a:rPr>
              <a:t>Big data tools necessary to analyze zettabytes and </a:t>
            </a:r>
            <a:r>
              <a:rPr lang="en-US" sz="1000" b="0" i="0" u="none" strike="noStrike" kern="1200" baseline="0" dirty="0" err="1">
                <a:solidFill>
                  <a:schemeClr val="tx1"/>
                </a:solidFill>
                <a:latin typeface="Albertus (W1)" charset="0"/>
                <a:ea typeface="+mn-ea"/>
                <a:cs typeface="+mn-cs"/>
              </a:rPr>
              <a:t>brontobytes</a:t>
            </a:r>
            <a:endParaRPr lang="en-US" sz="1000" b="0" i="0" u="none" strike="noStrike" kern="1200" baseline="0" dirty="0">
              <a:solidFill>
                <a:schemeClr val="tx1"/>
              </a:solidFill>
              <a:latin typeface="Albertus (W1)" charset="0"/>
              <a:ea typeface="+mn-ea"/>
              <a:cs typeface="+mn-cs"/>
            </a:endParaRPr>
          </a:p>
          <a:p>
            <a:r>
              <a:rPr lang="en-US" sz="1000" b="1" i="0" u="none" strike="noStrike" kern="1200" baseline="0" dirty="0">
                <a:solidFill>
                  <a:schemeClr val="tx1"/>
                </a:solidFill>
                <a:latin typeface="Albertus (W1)" charset="0"/>
                <a:ea typeface="+mn-ea"/>
                <a:cs typeface="+mn-cs"/>
              </a:rPr>
              <a:t>Velocity</a:t>
            </a:r>
            <a:r>
              <a:rPr lang="en-US" sz="1000" b="0" i="0" u="none" strike="noStrike" kern="1200" baseline="0" dirty="0">
                <a:solidFill>
                  <a:schemeClr val="tx1"/>
                </a:solidFill>
                <a:latin typeface="Albertus (W1)" charset="0"/>
                <a:ea typeface="+mn-ea"/>
                <a:cs typeface="+mn-cs"/>
              </a:rPr>
              <a:t>: The analysis of streaming data as it travels around the Internet</a:t>
            </a:r>
          </a:p>
          <a:p>
            <a:pPr lvl="1"/>
            <a:r>
              <a:rPr lang="en-US" sz="1000" b="0" i="0" u="none" strike="noStrike" kern="1200" baseline="0" dirty="0">
                <a:solidFill>
                  <a:schemeClr val="tx1"/>
                </a:solidFill>
                <a:latin typeface="Albertus (W1)" charset="0"/>
                <a:ea typeface="+mn-ea"/>
                <a:cs typeface="+mn-cs"/>
              </a:rPr>
              <a:t>Analysis necessary of social media messages spreading globally,</a:t>
            </a:r>
            <a:endParaRPr lang="en-US" dirty="0"/>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52</a:t>
            </a:fld>
            <a:endParaRPr lang="en-US" dirty="0"/>
          </a:p>
        </p:txBody>
      </p:sp>
    </p:spTree>
    <p:extLst>
      <p:ext uri="{BB962C8B-B14F-4D97-AF65-F5344CB8AC3E}">
        <p14:creationId xmlns:p14="http://schemas.microsoft.com/office/powerpoint/2010/main" val="2974264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A370AAD-5A03-4291-A0A8-D6F1231B5685}" type="slidenum">
              <a:rPr lang="en-US" smtClean="0"/>
              <a:pPr eaLnBrk="1" hangingPunct="1"/>
              <a:t>7</a:t>
            </a:fld>
            <a:endParaRPr lang="en-US" dirty="0"/>
          </a:p>
        </p:txBody>
      </p:sp>
      <p:sp>
        <p:nvSpPr>
          <p:cNvPr id="68611" name="Rectangle 2"/>
          <p:cNvSpPr>
            <a:spLocks noGrp="1" noRot="1" noChangeAspect="1" noChangeArrowheads="1" noTextEdit="1"/>
          </p:cNvSpPr>
          <p:nvPr>
            <p:ph type="sldImg"/>
          </p:nvPr>
        </p:nvSpPr>
        <p:spPr>
          <a:ln/>
        </p:spPr>
      </p:sp>
      <p:sp>
        <p:nvSpPr>
          <p:cNvPr id="686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b="1" dirty="0"/>
              <a:t>Transactional information</a:t>
            </a:r>
            <a:r>
              <a:rPr lang="en-US" dirty="0"/>
              <a:t> examples include withdrawing cash from an ATM, making an airline reservation, purchasing stocks</a:t>
            </a:r>
          </a:p>
          <a:p>
            <a:pPr lvl="1" eaLnBrk="1" hangingPunct="1"/>
            <a:r>
              <a:rPr lang="en-US" dirty="0"/>
              <a:t>Compile a list of additional transactional information examples</a:t>
            </a:r>
          </a:p>
          <a:p>
            <a:pPr lvl="2" eaLnBrk="1" hangingPunct="1"/>
            <a:r>
              <a:rPr lang="en-US" dirty="0"/>
              <a:t>These could include daily sales, hourly employee payroll, product orders, shipping an order</a:t>
            </a:r>
          </a:p>
          <a:p>
            <a:pPr eaLnBrk="1" hangingPunct="1"/>
            <a:r>
              <a:rPr lang="en-US" b="1" dirty="0"/>
              <a:t>Analytical information </a:t>
            </a:r>
            <a:r>
              <a:rPr lang="en-US" dirty="0"/>
              <a:t>includes transactional information </a:t>
            </a:r>
          </a:p>
          <a:p>
            <a:pPr lvl="1" eaLnBrk="1" hangingPunct="1"/>
            <a:r>
              <a:rPr lang="en-US" dirty="0"/>
              <a:t>Analytical information also includes external organizational information such as market, industry, and economic conditions</a:t>
            </a:r>
          </a:p>
          <a:p>
            <a:pPr lvl="1" eaLnBrk="1" hangingPunct="1"/>
            <a:r>
              <a:rPr lang="en-US" dirty="0"/>
              <a:t>Analytical information is used to make ad-hoc decisions</a:t>
            </a:r>
          </a:p>
          <a:p>
            <a:pPr lvl="1" eaLnBrk="1" hangingPunct="1"/>
            <a:r>
              <a:rPr lang="en-US" dirty="0"/>
              <a:t>Analytical information examples include trends, sales, product statistics, and future growth projections</a:t>
            </a:r>
          </a:p>
          <a:p>
            <a:pPr lvl="1" eaLnBrk="1" hangingPunct="1"/>
            <a:r>
              <a:rPr lang="en-US" dirty="0"/>
              <a:t>Compile a list of additional analytical information examples</a:t>
            </a:r>
          </a:p>
          <a:p>
            <a:pPr lvl="1" eaLnBrk="1" hangingPunct="1"/>
            <a:r>
              <a:rPr lang="en-US" dirty="0"/>
              <a:t>These could include cost/benefit analysis, sales forecast, market trends, industry trends, and regulations</a:t>
            </a:r>
          </a:p>
        </p:txBody>
      </p:sp>
    </p:spTree>
    <p:extLst>
      <p:ext uri="{BB962C8B-B14F-4D97-AF65-F5344CB8AC3E}">
        <p14:creationId xmlns:p14="http://schemas.microsoft.com/office/powerpoint/2010/main" val="171704877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8EDBA65-63D5-4341-979A-044013732F23}" type="slidenum">
              <a:rPr lang="en-US" smtClean="0"/>
              <a:pPr eaLnBrk="1" hangingPunct="1"/>
              <a:t>53</a:t>
            </a:fld>
            <a:endParaRPr lang="en-US" dirty="0"/>
          </a:p>
        </p:txBody>
      </p:sp>
      <p:sp>
        <p:nvSpPr>
          <p:cNvPr id="109571" name="Rectangle 2"/>
          <p:cNvSpPr>
            <a:spLocks noGrp="1" noRot="1" noChangeAspect="1" noChangeArrowheads="1" noTextEdit="1"/>
          </p:cNvSpPr>
          <p:nvPr>
            <p:ph type="sldImg"/>
          </p:nvPr>
        </p:nvSpPr>
        <p:spPr>
          <a:ln/>
        </p:spPr>
      </p:sp>
      <p:sp>
        <p:nvSpPr>
          <p:cNvPr id="286723" name="Rectangle 3"/>
          <p:cNvSpPr>
            <a:spLocks noGrp="1" noChangeArrowheads="1"/>
          </p:cNvSpPr>
          <p:nvPr>
            <p:ph type="body" idx="1"/>
          </p:nvPr>
        </p:nvSpPr>
        <p:spPr/>
        <p:txBody>
          <a:bodyPr/>
          <a:lstStyle/>
          <a:p>
            <a:pPr marL="190500" indent="-190500">
              <a:defRPr/>
            </a:pPr>
            <a:r>
              <a:rPr lang="en-US" dirty="0"/>
              <a:t>Structured data and unstructured data</a:t>
            </a:r>
            <a:r>
              <a:rPr lang="en-US" baseline="0" dirty="0"/>
              <a:t> was introduced in Chapter 1. </a:t>
            </a:r>
          </a:p>
          <a:p>
            <a:pPr marL="190500" indent="-190500">
              <a:defRPr/>
            </a:pPr>
            <a:r>
              <a:rPr lang="en-US" baseline="0" dirty="0"/>
              <a:t>It is important to remind students that big data includes both structured and unstructured data.  Unstructured data is far more difficult to store, analyze, and mine.</a:t>
            </a:r>
            <a:endParaRPr lang="en-US" dirty="0"/>
          </a:p>
        </p:txBody>
      </p:sp>
    </p:spTree>
    <p:extLst>
      <p:ext uri="{BB962C8B-B14F-4D97-AF65-F5344CB8AC3E}">
        <p14:creationId xmlns:p14="http://schemas.microsoft.com/office/powerpoint/2010/main" val="268221402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data</a:t>
            </a:r>
            <a:r>
              <a:rPr lang="en-US" baseline="0" dirty="0"/>
              <a:t> depends on distributed computing environments and virtualization.  </a:t>
            </a:r>
          </a:p>
          <a:p>
            <a:r>
              <a:rPr lang="en-US" baseline="0" dirty="0"/>
              <a:t>Distributed computing allows processes to be run over multiple machines taking advantage of greater processing power</a:t>
            </a:r>
          </a:p>
          <a:p>
            <a:r>
              <a:rPr lang="en-US" baseline="0" dirty="0"/>
              <a:t>Virtualization allows the cost of big data to decrease since multiple applications can run on one machine.  It also helps reduce ewaste!</a:t>
            </a:r>
            <a:endParaRPr lang="en-US" dirty="0"/>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54</a:t>
            </a:fld>
            <a:endParaRPr lang="en-US" dirty="0"/>
          </a:p>
        </p:txBody>
      </p:sp>
    </p:spTree>
    <p:extLst>
      <p:ext uri="{BB962C8B-B14F-4D97-AF65-F5344CB8AC3E}">
        <p14:creationId xmlns:p14="http://schemas.microsoft.com/office/powerpoint/2010/main" val="17465175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remainder of the chapter focuses</a:t>
            </a:r>
            <a:r>
              <a:rPr lang="en-US" baseline="0" dirty="0"/>
              <a:t> on data mining, data analysis, and data visualization</a:t>
            </a:r>
            <a:endParaRPr lang="en-US" dirty="0"/>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55</a:t>
            </a:fld>
            <a:endParaRPr lang="en-US" dirty="0"/>
          </a:p>
        </p:txBody>
      </p:sp>
    </p:spTree>
    <p:extLst>
      <p:ext uri="{BB962C8B-B14F-4D97-AF65-F5344CB8AC3E}">
        <p14:creationId xmlns:p14="http://schemas.microsoft.com/office/powerpoint/2010/main" val="417460625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9063" marR="0" indent="-119063" algn="l" defTabSz="914400" rtl="0" eaLnBrk="0" fontAlgn="base" latinLnBrk="0" hangingPunct="0">
              <a:lnSpc>
                <a:spcPct val="100000"/>
              </a:lnSpc>
              <a:spcBef>
                <a:spcPct val="30000"/>
              </a:spcBef>
              <a:spcAft>
                <a:spcPct val="0"/>
              </a:spcAft>
              <a:buClrTx/>
              <a:buSzTx/>
              <a:buFontTx/>
              <a:buChar char="•"/>
              <a:tabLst/>
              <a:defRPr/>
            </a:pPr>
            <a:r>
              <a:rPr lang="en-US" sz="1000" b="1" dirty="0"/>
              <a:t>Data mining:</a:t>
            </a:r>
            <a:r>
              <a:rPr lang="en-US" sz="1000" dirty="0"/>
              <a:t> The process of analyzing data to extract information not offered by the raw data alone</a:t>
            </a:r>
          </a:p>
          <a:p>
            <a:pPr eaLnBrk="1" hangingPunct="1">
              <a:defRPr/>
            </a:pPr>
            <a:r>
              <a:rPr lang="en-US" dirty="0"/>
              <a:t>Data mining can begin at a summary information level (coarse granularity) and progress through increasing levels of detail (drilling down), or the reverse (drilling up)</a:t>
            </a:r>
          </a:p>
          <a:p>
            <a:pPr eaLnBrk="1" hangingPunct="1">
              <a:defRPr/>
            </a:pPr>
            <a:r>
              <a:rPr lang="en-US" dirty="0"/>
              <a:t>Ask your students to provide an example of what an accountant might discover through the use of data-mining</a:t>
            </a:r>
          </a:p>
          <a:p>
            <a:pPr lvl="1" eaLnBrk="1" hangingPunct="1">
              <a:defRPr/>
            </a:pPr>
            <a:r>
              <a:rPr lang="en-US" dirty="0"/>
              <a:t>Ans:  An accountant could drill down into the details of all of the expense and revenue finding great business intelligence including which employees are spending the most amount of money on long-distance phone calls to which customers are returning the most products</a:t>
            </a:r>
          </a:p>
          <a:p>
            <a:pPr lvl="1" eaLnBrk="1" hangingPunct="1">
              <a:defRPr/>
            </a:pPr>
            <a:r>
              <a:rPr lang="en-US" dirty="0"/>
              <a:t>Could the data warehousing team at Enron have discovered the accounting inaccuracies that caused the company to go bankrupt?</a:t>
            </a:r>
          </a:p>
          <a:p>
            <a:pPr lvl="1" eaLnBrk="1" hangingPunct="1">
              <a:defRPr/>
            </a:pPr>
            <a:r>
              <a:rPr lang="en-US" dirty="0"/>
              <a:t>If the did spot them, what should the team have done?</a:t>
            </a:r>
            <a:endParaRPr lang="en-US" sz="1000" dirty="0"/>
          </a:p>
          <a:p>
            <a:endParaRPr lang="en-US" dirty="0"/>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56</a:t>
            </a:fld>
            <a:endParaRPr lang="en-US" dirty="0"/>
          </a:p>
        </p:txBody>
      </p:sp>
    </p:spTree>
    <p:extLst>
      <p:ext uri="{BB962C8B-B14F-4D97-AF65-F5344CB8AC3E}">
        <p14:creationId xmlns:p14="http://schemas.microsoft.com/office/powerpoint/2010/main" val="330763891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000" b="1" kern="1200" dirty="0">
                <a:solidFill>
                  <a:schemeClr val="tx1"/>
                </a:solidFill>
                <a:effectLst/>
                <a:latin typeface="Albertus (W1)" charset="0"/>
                <a:ea typeface="+mn-ea"/>
                <a:cs typeface="+mn-cs"/>
              </a:rPr>
              <a:t>CLASSROOM EXERCISE</a:t>
            </a:r>
            <a:endParaRPr lang="en-US" sz="1000" kern="1200" dirty="0">
              <a:solidFill>
                <a:schemeClr val="tx1"/>
              </a:solidFill>
              <a:effectLst/>
              <a:latin typeface="Albertus (W1)" charset="0"/>
              <a:ea typeface="+mn-ea"/>
              <a:cs typeface="+mn-cs"/>
            </a:endParaRPr>
          </a:p>
          <a:p>
            <a:pPr marL="0" indent="0">
              <a:buNone/>
            </a:pPr>
            <a:r>
              <a:rPr lang="en-US" sz="1000" b="1" kern="1200" dirty="0">
                <a:solidFill>
                  <a:schemeClr val="tx1"/>
                </a:solidFill>
                <a:effectLst/>
                <a:latin typeface="Albertus (W1)" charset="0"/>
                <a:ea typeface="+mn-ea"/>
                <a:cs typeface="+mn-cs"/>
              </a:rPr>
              <a:t>Mining Physician Data: Ethics and BI</a:t>
            </a:r>
            <a:endParaRPr lang="en-US" sz="1000" kern="1200" dirty="0">
              <a:solidFill>
                <a:schemeClr val="tx1"/>
              </a:solidFill>
              <a:effectLst/>
              <a:latin typeface="Albertus (W1)" charset="0"/>
              <a:ea typeface="+mn-ea"/>
              <a:cs typeface="+mn-cs"/>
            </a:endParaRPr>
          </a:p>
          <a:p>
            <a:pPr marL="0" indent="0">
              <a:buNone/>
            </a:pPr>
            <a:r>
              <a:rPr lang="en-US" sz="1000" kern="1200" dirty="0">
                <a:solidFill>
                  <a:schemeClr val="tx1"/>
                </a:solidFill>
                <a:effectLst/>
                <a:latin typeface="Albertus (W1)" charset="0"/>
                <a:ea typeface="+mn-ea"/>
                <a:cs typeface="+mn-cs"/>
              </a:rPr>
              <a:t>Pharmaceutical companies are mining data</a:t>
            </a:r>
            <a:r>
              <a:rPr lang="en-US" sz="1000" kern="1200" baseline="0" dirty="0">
                <a:solidFill>
                  <a:schemeClr val="tx1"/>
                </a:solidFill>
                <a:effectLst/>
                <a:latin typeface="Albertus (W1)" charset="0"/>
                <a:ea typeface="+mn-ea"/>
                <a:cs typeface="+mn-cs"/>
              </a:rPr>
              <a:t> to determine the correlation between doctors and the drugs they prescribe.  They use this information to arm their sales force with physician data for success during sales calls.  </a:t>
            </a:r>
            <a:r>
              <a:rPr lang="en-US" sz="1000" kern="1200" dirty="0">
                <a:solidFill>
                  <a:schemeClr val="tx1"/>
                </a:solidFill>
                <a:effectLst/>
                <a:latin typeface="Albertus (W1)" charset="0"/>
                <a:ea typeface="+mn-ea"/>
                <a:cs typeface="+mn-cs"/>
              </a:rPr>
              <a:t>Answer the following questions:</a:t>
            </a:r>
          </a:p>
          <a:p>
            <a:pPr marL="0" lvl="0" indent="0"/>
            <a:r>
              <a:rPr lang="en-US" sz="1000" kern="1200" dirty="0">
                <a:solidFill>
                  <a:schemeClr val="tx1"/>
                </a:solidFill>
                <a:effectLst/>
                <a:latin typeface="Albertus (W1)" charset="0"/>
                <a:ea typeface="+mn-ea"/>
                <a:cs typeface="+mn-cs"/>
              </a:rPr>
              <a:t>Do you agree that mining physician data should be illegal? Why or why not?</a:t>
            </a:r>
          </a:p>
          <a:p>
            <a:pPr marL="0" lvl="0" indent="0"/>
            <a:r>
              <a:rPr lang="en-US" sz="1000" kern="1200" dirty="0">
                <a:solidFill>
                  <a:schemeClr val="tx1"/>
                </a:solidFill>
                <a:effectLst/>
                <a:latin typeface="Albertus (W1)" charset="0"/>
                <a:ea typeface="+mn-ea"/>
                <a:cs typeface="+mn-cs"/>
              </a:rPr>
              <a:t>As a patient how do you feel about pharmaceutical companies mining your doctor's data?</a:t>
            </a:r>
          </a:p>
          <a:p>
            <a:pPr marL="0" lvl="0" indent="0"/>
            <a:r>
              <a:rPr lang="en-US" sz="1000" kern="1200" dirty="0">
                <a:solidFill>
                  <a:schemeClr val="tx1"/>
                </a:solidFill>
                <a:effectLst/>
                <a:latin typeface="Albertus (W1)" charset="0"/>
                <a:ea typeface="+mn-ea"/>
                <a:cs typeface="+mn-cs"/>
              </a:rPr>
              <a:t>As an employee of one of the pharmaceutical companies how do you feel about mining physician data?</a:t>
            </a:r>
          </a:p>
          <a:p>
            <a:pPr marL="0" indent="0">
              <a:buNone/>
            </a:pPr>
            <a:endParaRPr lang="en-US" dirty="0"/>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57</a:t>
            </a:fld>
            <a:endParaRPr lang="en-US" dirty="0"/>
          </a:p>
        </p:txBody>
      </p:sp>
    </p:spTree>
    <p:extLst>
      <p:ext uri="{BB962C8B-B14F-4D97-AF65-F5344CB8AC3E}">
        <p14:creationId xmlns:p14="http://schemas.microsoft.com/office/powerpoint/2010/main" val="370200301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t>Data profiling</a:t>
            </a:r>
            <a:r>
              <a:rPr lang="en-US" i="0" dirty="0"/>
              <a:t> is the process of collecting statistics and information about data in an existing source. Insights extracted from data profiling can determine how easy or difficult it will be to use existing data for other purposes along with providing metrics on data quality. </a:t>
            </a:r>
          </a:p>
          <a:p>
            <a:r>
              <a:rPr lang="en-US" b="1" i="0" dirty="0"/>
              <a:t>Data replication </a:t>
            </a:r>
            <a:r>
              <a:rPr lang="en-US" i="0" dirty="0"/>
              <a:t>is the process of sharing information to ensure consistency between multiple data sources. Data mining can determine relationships among such internal factors as price, product positioning, or staff skills, and external factors such as economic indicators, competition, and customer demographics</a:t>
            </a:r>
          </a:p>
          <a:p>
            <a:r>
              <a:rPr lang="en-US" i="0" dirty="0"/>
              <a:t>A </a:t>
            </a:r>
            <a:r>
              <a:rPr lang="en-US" b="1" i="0" dirty="0"/>
              <a:t>recommendation engine</a:t>
            </a:r>
            <a:r>
              <a:rPr lang="en-US" i="0" dirty="0"/>
              <a:t> </a:t>
            </a:r>
            <a:r>
              <a:rPr lang="en-US" dirty="0"/>
              <a:t>is a data mining algorithm that analyzes a customer's purchases and actions on a website and then uses the data to recommend complementary products.</a:t>
            </a:r>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58</a:t>
            </a:fld>
            <a:endParaRPr lang="en-US" dirty="0"/>
          </a:p>
        </p:txBody>
      </p:sp>
    </p:spTree>
    <p:extLst>
      <p:ext uri="{BB962C8B-B14F-4D97-AF65-F5344CB8AC3E}">
        <p14:creationId xmlns:p14="http://schemas.microsoft.com/office/powerpoint/2010/main" val="34964372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1" i="0" u="none" strike="noStrike" kern="1200" baseline="0" dirty="0">
                <a:solidFill>
                  <a:schemeClr val="tx1"/>
                </a:solidFill>
                <a:latin typeface="Albertus (W1)" charset="0"/>
                <a:ea typeface="+mn-ea"/>
                <a:cs typeface="+mn-cs"/>
              </a:rPr>
              <a:t>Classification</a:t>
            </a:r>
            <a:r>
              <a:rPr lang="en-US" sz="1000" b="0" i="0" u="none" strike="noStrike" kern="1200" baseline="0" dirty="0">
                <a:solidFill>
                  <a:schemeClr val="tx1"/>
                </a:solidFill>
                <a:latin typeface="Albertus (W1)" charset="0"/>
                <a:ea typeface="+mn-ea"/>
                <a:cs typeface="+mn-cs"/>
              </a:rPr>
              <a:t>: Assigns records to one of a predefined set of classes</a:t>
            </a:r>
          </a:p>
          <a:p>
            <a:r>
              <a:rPr lang="en-US" sz="1000" b="1" i="0" u="none" strike="noStrike" kern="1200" baseline="0" dirty="0">
                <a:solidFill>
                  <a:schemeClr val="tx1"/>
                </a:solidFill>
                <a:latin typeface="Albertus (W1)" charset="0"/>
                <a:ea typeface="+mn-ea"/>
                <a:cs typeface="+mn-cs"/>
              </a:rPr>
              <a:t>Estimation</a:t>
            </a:r>
            <a:r>
              <a:rPr lang="en-US" sz="1000" b="0" i="0" u="none" strike="noStrike" kern="1200" baseline="0" dirty="0">
                <a:solidFill>
                  <a:schemeClr val="tx1"/>
                </a:solidFill>
                <a:latin typeface="Albertus (W1)" charset="0"/>
                <a:ea typeface="+mn-ea"/>
                <a:cs typeface="+mn-cs"/>
              </a:rPr>
              <a:t>: Determines values for an unknown continuous variable behavior or estimated future value</a:t>
            </a:r>
          </a:p>
          <a:p>
            <a:r>
              <a:rPr lang="en-US" sz="1000" b="1" i="0" u="none" strike="noStrike" kern="1200" baseline="0" dirty="0">
                <a:solidFill>
                  <a:schemeClr val="tx1"/>
                </a:solidFill>
                <a:latin typeface="Albertus (W1)" charset="0"/>
                <a:ea typeface="+mn-ea"/>
                <a:cs typeface="+mn-cs"/>
              </a:rPr>
              <a:t>Affinity</a:t>
            </a:r>
            <a:r>
              <a:rPr lang="en-US" sz="1000" b="0" i="0" u="none" strike="noStrike" kern="1200" baseline="0" dirty="0">
                <a:solidFill>
                  <a:schemeClr val="tx1"/>
                </a:solidFill>
                <a:latin typeface="Albertus (W1)" charset="0"/>
                <a:ea typeface="+mn-ea"/>
                <a:cs typeface="+mn-cs"/>
              </a:rPr>
              <a:t> </a:t>
            </a:r>
            <a:r>
              <a:rPr lang="en-US" sz="1000" b="1" i="0" u="none" strike="noStrike" kern="1200" baseline="0" dirty="0">
                <a:solidFill>
                  <a:schemeClr val="tx1"/>
                </a:solidFill>
                <a:latin typeface="Albertus (W1)" charset="0"/>
                <a:ea typeface="+mn-ea"/>
                <a:cs typeface="+mn-cs"/>
              </a:rPr>
              <a:t>grouping</a:t>
            </a:r>
            <a:r>
              <a:rPr lang="en-US" sz="1000" b="0" i="0" u="none" strike="noStrike" kern="1200" baseline="0" dirty="0">
                <a:solidFill>
                  <a:schemeClr val="tx1"/>
                </a:solidFill>
                <a:latin typeface="Albertus (W1)" charset="0"/>
                <a:ea typeface="+mn-ea"/>
                <a:cs typeface="+mn-cs"/>
              </a:rPr>
              <a:t>: Determines which things go together</a:t>
            </a:r>
          </a:p>
          <a:p>
            <a:r>
              <a:rPr lang="en-US" sz="1000" b="1" i="0" u="none" strike="noStrike" kern="1200" baseline="0" dirty="0">
                <a:solidFill>
                  <a:schemeClr val="tx1"/>
                </a:solidFill>
                <a:latin typeface="Albertus (W1)" charset="0"/>
                <a:ea typeface="+mn-ea"/>
                <a:cs typeface="+mn-cs"/>
              </a:rPr>
              <a:t>Clustering</a:t>
            </a:r>
            <a:r>
              <a:rPr lang="en-US" sz="1000" b="0" i="0" u="none" strike="noStrike" kern="1200" baseline="0" dirty="0">
                <a:solidFill>
                  <a:schemeClr val="tx1"/>
                </a:solidFill>
                <a:latin typeface="Albertus (W1)" charset="0"/>
                <a:ea typeface="+mn-ea"/>
                <a:cs typeface="+mn-cs"/>
              </a:rPr>
              <a:t>: Segments a heterogeneous population of records into a number of more homogeneous subgroups</a:t>
            </a:r>
          </a:p>
          <a:p>
            <a:r>
              <a:rPr lang="en-US" sz="1000" b="0" i="0" u="none" strike="noStrike" kern="1200" baseline="0" dirty="0">
                <a:solidFill>
                  <a:schemeClr val="tx1"/>
                </a:solidFill>
                <a:latin typeface="Albertus (W1)" charset="0"/>
                <a:ea typeface="+mn-ea"/>
                <a:cs typeface="+mn-cs"/>
              </a:rPr>
              <a:t>Ask your students to create examples for each type of data mining technique</a:t>
            </a:r>
          </a:p>
          <a:p>
            <a:r>
              <a:rPr lang="en-US" dirty="0"/>
              <a:t>Some examples of cluster analysis include:</a:t>
            </a:r>
          </a:p>
          <a:p>
            <a:pPr marL="423863" lvl="1" indent="-190500"/>
            <a:r>
              <a:rPr lang="en-US" dirty="0"/>
              <a:t>Consumer goods by content, brand loyalty or similarity </a:t>
            </a:r>
          </a:p>
          <a:p>
            <a:pPr marL="423863" lvl="1" indent="-190500"/>
            <a:r>
              <a:rPr lang="en-US" dirty="0"/>
              <a:t>Product market typology for tailoring sales strategies </a:t>
            </a:r>
          </a:p>
          <a:p>
            <a:pPr marL="423863" lvl="1" indent="-190500"/>
            <a:r>
              <a:rPr lang="en-US" dirty="0"/>
              <a:t>Retail store layouts and sales performances </a:t>
            </a:r>
          </a:p>
          <a:p>
            <a:pPr marL="423863" lvl="1" indent="-190500"/>
            <a:r>
              <a:rPr lang="en-US" dirty="0"/>
              <a:t>Corporate decision strategies using social preferences </a:t>
            </a:r>
          </a:p>
          <a:p>
            <a:pPr marL="423863" lvl="1" indent="-190500"/>
            <a:r>
              <a:rPr lang="en-US" dirty="0"/>
              <a:t>Control, communication, and distribution of organizations </a:t>
            </a:r>
          </a:p>
          <a:p>
            <a:pPr marL="423863" lvl="1" indent="-190500"/>
            <a:r>
              <a:rPr lang="en-US" dirty="0"/>
              <a:t>Industry processes, products, and materials </a:t>
            </a:r>
          </a:p>
          <a:p>
            <a:pPr marL="423863" lvl="1" indent="-190500"/>
            <a:r>
              <a:rPr lang="en-US" dirty="0"/>
              <a:t>Design of assembly line control functions </a:t>
            </a:r>
          </a:p>
          <a:p>
            <a:pPr marL="423863" lvl="1" indent="-190500"/>
            <a:r>
              <a:rPr lang="en-US" dirty="0"/>
              <a:t>Character recognition logic in OCR readers </a:t>
            </a:r>
          </a:p>
          <a:p>
            <a:pPr marL="423863" lvl="1" indent="-190500"/>
            <a:r>
              <a:rPr lang="en-US" dirty="0"/>
              <a:t>Data base relationships in management information systems</a:t>
            </a:r>
          </a:p>
          <a:p>
            <a:pPr marL="190500" indent="-190500"/>
            <a:endParaRPr lang="en-US" dirty="0"/>
          </a:p>
          <a:p>
            <a:endParaRPr lang="en-US" sz="1000" b="0" i="0" u="none" strike="noStrike" kern="1200" baseline="0" dirty="0">
              <a:solidFill>
                <a:schemeClr val="tx1"/>
              </a:solidFill>
              <a:latin typeface="Albertus (W1)" charset="0"/>
              <a:ea typeface="+mn-ea"/>
              <a:cs typeface="+mn-cs"/>
            </a:endParaRPr>
          </a:p>
          <a:p>
            <a:endParaRPr lang="en-US" sz="1000" b="0" i="0" u="none" strike="noStrike" kern="1200" baseline="0" dirty="0">
              <a:solidFill>
                <a:schemeClr val="tx1"/>
              </a:solidFill>
              <a:latin typeface="Albertus (W1)" charset="0"/>
              <a:ea typeface="+mn-ea"/>
              <a:cs typeface="+mn-cs"/>
            </a:endParaRPr>
          </a:p>
          <a:p>
            <a:endParaRPr lang="en-US" sz="1000" b="0" i="0" u="none" strike="noStrike" kern="1200" baseline="0" dirty="0">
              <a:solidFill>
                <a:schemeClr val="tx1"/>
              </a:solidFill>
              <a:latin typeface="Albertus (W1)" charset="0"/>
              <a:ea typeface="+mn-ea"/>
              <a:cs typeface="+mn-cs"/>
            </a:endParaRPr>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59</a:t>
            </a:fld>
            <a:endParaRPr lang="en-US" dirty="0"/>
          </a:p>
        </p:txBody>
      </p:sp>
    </p:spTree>
    <p:extLst>
      <p:ext uri="{BB962C8B-B14F-4D97-AF65-F5344CB8AC3E}">
        <p14:creationId xmlns:p14="http://schemas.microsoft.com/office/powerpoint/2010/main" val="57307715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your student</a:t>
            </a:r>
            <a:r>
              <a:rPr lang="en-US" baseline="0" dirty="0"/>
              <a:t>s think of any other examples of data mining?</a:t>
            </a:r>
          </a:p>
          <a:p>
            <a:pPr lvl="1"/>
            <a:r>
              <a:rPr lang="en-US" baseline="0" dirty="0"/>
              <a:t>Predicting customers that might leave for a competitor</a:t>
            </a:r>
          </a:p>
          <a:p>
            <a:pPr lvl="1"/>
            <a:r>
              <a:rPr lang="en-US" baseline="0" dirty="0"/>
              <a:t>Predicting products that sell together</a:t>
            </a:r>
          </a:p>
          <a:p>
            <a:pPr lvl="1"/>
            <a:r>
              <a:rPr lang="en-US" baseline="0" dirty="0"/>
              <a:t>Optimizing customer checkout lines to ensure customers do not have to wait</a:t>
            </a:r>
            <a:endParaRPr lang="en-US" dirty="0"/>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60</a:t>
            </a:fld>
            <a:endParaRPr lang="en-US" dirty="0"/>
          </a:p>
        </p:txBody>
      </p:sp>
    </p:spTree>
    <p:extLst>
      <p:ext uri="{BB962C8B-B14F-4D97-AF65-F5344CB8AC3E}">
        <p14:creationId xmlns:p14="http://schemas.microsoft.com/office/powerpoint/2010/main" val="263908640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t>Optimization model</a:t>
            </a:r>
          </a:p>
          <a:p>
            <a:pPr lvl="1"/>
            <a:r>
              <a:rPr lang="en-US" i="0" dirty="0"/>
              <a:t>A statistical process that finds the way to make a design, system, or decision as effective as possible; for example:</a:t>
            </a:r>
          </a:p>
          <a:p>
            <a:pPr lvl="2"/>
            <a:r>
              <a:rPr lang="en-US" i="0" dirty="0"/>
              <a:t>Finding the values of controllable variables that determine maximal productivity or minimal waste</a:t>
            </a:r>
          </a:p>
          <a:p>
            <a:pPr lvl="2"/>
            <a:r>
              <a:rPr lang="en-US" i="0" dirty="0"/>
              <a:t>Determining which products to produce given a limited amount of ingredients</a:t>
            </a:r>
          </a:p>
          <a:p>
            <a:pPr lvl="2"/>
            <a:r>
              <a:rPr lang="en-US" i="0" dirty="0"/>
              <a:t>Choosing</a:t>
            </a:r>
            <a:r>
              <a:rPr lang="en-US" i="0" baseline="0" dirty="0"/>
              <a:t> </a:t>
            </a:r>
            <a:r>
              <a:rPr lang="en-US" i="0" dirty="0"/>
              <a:t>a combination of projects to maximize overall earnings.</a:t>
            </a:r>
          </a:p>
          <a:p>
            <a:r>
              <a:rPr lang="en-US" b="1" i="0" dirty="0"/>
              <a:t>Forecasting model</a:t>
            </a:r>
          </a:p>
          <a:p>
            <a:pPr lvl="1"/>
            <a:r>
              <a:rPr lang="en-US" b="1" i="0" dirty="0"/>
              <a:t>Time-series information</a:t>
            </a:r>
            <a:r>
              <a:rPr lang="en-US" i="0" dirty="0"/>
              <a:t> is time-stamped information collected at a particular frequency.</a:t>
            </a:r>
          </a:p>
          <a:p>
            <a:pPr lvl="1"/>
            <a:r>
              <a:rPr lang="en-US" i="0" dirty="0"/>
              <a:t>Forecasts are predictions based on time-series information, allowing users to manipulate the time series for forecasting activities.</a:t>
            </a:r>
          </a:p>
          <a:p>
            <a:pPr lvl="2"/>
            <a:r>
              <a:rPr lang="en-US" i="0" dirty="0"/>
              <a:t>Web visits per hour</a:t>
            </a:r>
          </a:p>
          <a:p>
            <a:pPr lvl="2"/>
            <a:r>
              <a:rPr lang="en-US" i="0" dirty="0"/>
              <a:t>Sales per month</a:t>
            </a:r>
          </a:p>
          <a:p>
            <a:pPr lvl="2"/>
            <a:r>
              <a:rPr lang="en-US" i="0" dirty="0"/>
              <a:t>Customer service calls per day</a:t>
            </a:r>
            <a:endParaRPr lang="en-US" b="1" i="0" dirty="0"/>
          </a:p>
          <a:p>
            <a:r>
              <a:rPr lang="en-US" b="1" i="0" dirty="0"/>
              <a:t>Regression model</a:t>
            </a:r>
          </a:p>
          <a:p>
            <a:pPr lvl="1"/>
            <a:r>
              <a:rPr lang="en-US" dirty="0"/>
              <a:t>A statistical process for estimating the relationships among variables. </a:t>
            </a:r>
          </a:p>
          <a:p>
            <a:pPr lvl="1"/>
            <a:r>
              <a:rPr lang="en-US" dirty="0"/>
              <a:t>Regression models include many techniques for modeling and analyzing several variables when the focus is on the relationship between a dependent variable and one or more independent variables:</a:t>
            </a:r>
          </a:p>
          <a:p>
            <a:pPr lvl="2"/>
            <a:r>
              <a:rPr lang="en-US" dirty="0"/>
              <a:t>Predict the winners of a marathon based on gender, height, weight, hours of training.</a:t>
            </a:r>
          </a:p>
          <a:p>
            <a:pPr lvl="2"/>
            <a:r>
              <a:rPr lang="en-US" dirty="0"/>
              <a:t>Explain how the quantity of weekly sales of a popular brand of beer depend on its price at a small chain of supermarkets.</a:t>
            </a:r>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61</a:t>
            </a:fld>
            <a:endParaRPr lang="en-US" dirty="0"/>
          </a:p>
        </p:txBody>
      </p:sp>
    </p:spTree>
    <p:extLst>
      <p:ext uri="{BB962C8B-B14F-4D97-AF65-F5344CB8AC3E}">
        <p14:creationId xmlns:p14="http://schemas.microsoft.com/office/powerpoint/2010/main" val="274575540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D9A5CCBA-71DE-4BA0-9270-814D5313799B}" type="slidenum">
              <a:rPr lang="en-US" smtClean="0"/>
              <a:pPr eaLnBrk="1" hangingPunct="1"/>
              <a:t>62</a:t>
            </a:fld>
            <a:endParaRPr lang="en-US" dirty="0"/>
          </a:p>
        </p:txBody>
      </p:sp>
      <p:sp>
        <p:nvSpPr>
          <p:cNvPr id="102403" name="Rectangle 2"/>
          <p:cNvSpPr>
            <a:spLocks noGrp="1" noRot="1" noChangeAspect="1" noChangeArrowheads="1" noTextEdit="1"/>
          </p:cNvSpPr>
          <p:nvPr>
            <p:ph type="sldImg"/>
          </p:nvPr>
        </p:nvSpPr>
        <p:spPr>
          <a:ln/>
        </p:spPr>
      </p:sp>
      <p:sp>
        <p:nvSpPr>
          <p:cNvPr id="1024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Users can slice and dice the cube to drill down into the information</a:t>
            </a:r>
          </a:p>
          <a:p>
            <a:pPr lvl="1" eaLnBrk="1" hangingPunct="1"/>
            <a:r>
              <a:rPr lang="en-US" dirty="0"/>
              <a:t>Cube A represents store information (the layers), product information (the rows), and promotion information (the columns)</a:t>
            </a:r>
          </a:p>
          <a:p>
            <a:pPr lvl="1" eaLnBrk="1" hangingPunct="1"/>
            <a:r>
              <a:rPr lang="en-US" dirty="0"/>
              <a:t>Cube B represents a slice of information displaying promotion II for all products at all stores</a:t>
            </a:r>
          </a:p>
          <a:p>
            <a:pPr lvl="1" eaLnBrk="1" hangingPunct="1"/>
            <a:r>
              <a:rPr lang="en-US" dirty="0"/>
              <a:t>Cube C represents a slice of information displaying promotion III for product B at store 2</a:t>
            </a:r>
          </a:p>
          <a:p>
            <a:pPr eaLnBrk="1" hangingPunct="1">
              <a:buNone/>
            </a:pPr>
            <a:r>
              <a:rPr lang="en-US" b="1" dirty="0"/>
              <a:t>CLASSROOM EXERCISE</a:t>
            </a:r>
          </a:p>
          <a:p>
            <a:pPr eaLnBrk="1" hangingPunct="1">
              <a:buNone/>
            </a:pPr>
            <a:r>
              <a:rPr lang="en-US" b="1" dirty="0"/>
              <a:t>Analyzing Multiple Dimensions of Information</a:t>
            </a:r>
            <a:endParaRPr lang="en-US" dirty="0"/>
          </a:p>
          <a:p>
            <a:pPr lvl="1" eaLnBrk="1" hangingPunct="1"/>
            <a:r>
              <a:rPr lang="en-US" dirty="0"/>
              <a:t>Jump! is a company that specializes in making sports equipment, primarily basketballs, footballs, and soccer balls.  The company currently sells to four primary distributors and buys all of its raw materials and manufacturing materials from a single vendor.  Break your students into groups and ask them to develop a single cube of information that would give the company the greatest insight into its business (or business intelligence) given the following choices:</a:t>
            </a:r>
          </a:p>
          <a:p>
            <a:pPr lvl="2" eaLnBrk="1" hangingPunct="1">
              <a:buFont typeface="Wingdings" pitchFamily="2" charset="2"/>
              <a:buAutoNum type="arabicPeriod"/>
            </a:pPr>
            <a:r>
              <a:rPr lang="en-US" dirty="0"/>
              <a:t>Product A, B, C, and D</a:t>
            </a:r>
          </a:p>
          <a:p>
            <a:pPr lvl="2" eaLnBrk="1" hangingPunct="1">
              <a:buFont typeface="Wingdings" pitchFamily="2" charset="2"/>
              <a:buAutoNum type="arabicPeriod"/>
            </a:pPr>
            <a:r>
              <a:rPr lang="en-US" dirty="0"/>
              <a:t>Distributor X, Y, and Z</a:t>
            </a:r>
          </a:p>
          <a:p>
            <a:pPr lvl="2" eaLnBrk="1" hangingPunct="1">
              <a:buFont typeface="Wingdings" pitchFamily="2" charset="2"/>
              <a:buAutoNum type="arabicPeriod"/>
            </a:pPr>
            <a:r>
              <a:rPr lang="en-US" dirty="0"/>
              <a:t>Promotion I, II, and III</a:t>
            </a:r>
          </a:p>
          <a:p>
            <a:pPr lvl="2" eaLnBrk="1" hangingPunct="1">
              <a:buFont typeface="Wingdings" pitchFamily="2" charset="2"/>
              <a:buAutoNum type="arabicPeriod"/>
            </a:pPr>
            <a:r>
              <a:rPr lang="en-US" dirty="0"/>
              <a:t>Sales</a:t>
            </a:r>
          </a:p>
          <a:p>
            <a:pPr lvl="2" eaLnBrk="1" hangingPunct="1">
              <a:buFont typeface="Wingdings" pitchFamily="2" charset="2"/>
              <a:buAutoNum type="arabicPeriod"/>
            </a:pPr>
            <a:r>
              <a:rPr lang="en-US" dirty="0"/>
              <a:t>Season</a:t>
            </a:r>
          </a:p>
          <a:p>
            <a:pPr lvl="2" eaLnBrk="1" hangingPunct="1">
              <a:buFont typeface="Wingdings" pitchFamily="2" charset="2"/>
              <a:buAutoNum type="arabicPeriod"/>
            </a:pPr>
            <a:r>
              <a:rPr lang="en-US" dirty="0"/>
              <a:t>Date/Time</a:t>
            </a:r>
          </a:p>
          <a:p>
            <a:pPr lvl="2" eaLnBrk="1" hangingPunct="1">
              <a:buFont typeface="Wingdings" pitchFamily="2" charset="2"/>
              <a:buAutoNum type="arabicPeriod"/>
            </a:pPr>
            <a:r>
              <a:rPr lang="en-US" dirty="0"/>
              <a:t>Salesperson Karen and John</a:t>
            </a:r>
          </a:p>
          <a:p>
            <a:pPr lvl="2" eaLnBrk="1" hangingPunct="1">
              <a:buFont typeface="Wingdings" pitchFamily="2" charset="2"/>
              <a:buAutoNum type="arabicPeriod"/>
            </a:pPr>
            <a:r>
              <a:rPr lang="en-US" dirty="0"/>
              <a:t>Vendor Smithson</a:t>
            </a:r>
          </a:p>
          <a:p>
            <a:pPr lvl="1" eaLnBrk="1" hangingPunct="1"/>
            <a:r>
              <a:rPr lang="en-US" dirty="0"/>
              <a:t>Remember you can pick only 3 dimensions of information for the cube, they need to pick the best 3</a:t>
            </a:r>
          </a:p>
          <a:p>
            <a:pPr lvl="2" eaLnBrk="1" hangingPunct="1"/>
            <a:r>
              <a:rPr lang="en-US" dirty="0"/>
              <a:t>Product</a:t>
            </a:r>
          </a:p>
          <a:p>
            <a:pPr lvl="2" eaLnBrk="1" hangingPunct="1"/>
            <a:r>
              <a:rPr lang="en-US" dirty="0"/>
              <a:t>Sales</a:t>
            </a:r>
          </a:p>
          <a:p>
            <a:pPr lvl="2" eaLnBrk="1" hangingPunct="1"/>
            <a:r>
              <a:rPr lang="en-US" dirty="0"/>
              <a:t>Promotion</a:t>
            </a:r>
          </a:p>
          <a:p>
            <a:pPr lvl="2" eaLnBrk="1" hangingPunct="1"/>
            <a:r>
              <a:rPr lang="en-US" dirty="0"/>
              <a:t>These give the three most business-critical pieces of information</a:t>
            </a:r>
          </a:p>
        </p:txBody>
      </p:sp>
    </p:spTree>
    <p:extLst>
      <p:ext uri="{BB962C8B-B14F-4D97-AF65-F5344CB8AC3E}">
        <p14:creationId xmlns:p14="http://schemas.microsoft.com/office/powerpoint/2010/main" val="546721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4F5218D7-1F1E-4024-9636-2D073FD46E35}" type="slidenum">
              <a:rPr lang="en-US" smtClean="0"/>
              <a:pPr eaLnBrk="1" hangingPunct="1"/>
              <a:t>8</a:t>
            </a:fld>
            <a:endParaRPr lang="en-US" dirty="0"/>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119063" marR="0" lvl="0" indent="-119063" algn="l" defTabSz="914400" rtl="0" eaLnBrk="1" fontAlgn="base" latinLnBrk="0" hangingPunct="1">
              <a:lnSpc>
                <a:spcPct val="100000"/>
              </a:lnSpc>
              <a:spcBef>
                <a:spcPct val="30000"/>
              </a:spcBef>
              <a:spcAft>
                <a:spcPct val="0"/>
              </a:spcAft>
              <a:buClrTx/>
              <a:buSzTx/>
              <a:buFontTx/>
              <a:buChar char="•"/>
              <a:tabLst/>
              <a:defRPr/>
            </a:pPr>
            <a:r>
              <a:rPr lang="en-US" dirty="0"/>
              <a:t>Organizations capture and store transactional information in databases and use it when performing operational tasks and repetitive decisions such as analyzing daily sales reports and production schedules </a:t>
            </a:r>
          </a:p>
          <a:p>
            <a:pPr eaLnBrk="1" hangingPunct="1"/>
            <a:r>
              <a:rPr lang="en-US" dirty="0"/>
              <a:t>Ask your students to compile a list of the different types of ad-hoc decisions a business might base on analytical information</a:t>
            </a:r>
          </a:p>
          <a:p>
            <a:pPr lvl="1" eaLnBrk="1" hangingPunct="1"/>
            <a:r>
              <a:rPr lang="en-US" dirty="0"/>
              <a:t>These could include building a new plant, hiring or reducing workforces, introducing a new product</a:t>
            </a:r>
          </a:p>
        </p:txBody>
      </p:sp>
    </p:spTree>
    <p:extLst>
      <p:ext uri="{BB962C8B-B14F-4D97-AF65-F5344CB8AC3E}">
        <p14:creationId xmlns:p14="http://schemas.microsoft.com/office/powerpoint/2010/main" val="233317289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000" b="0" i="0" u="none" strike="noStrike" kern="1200" baseline="0" dirty="0">
                <a:solidFill>
                  <a:schemeClr val="tx1"/>
                </a:solidFill>
                <a:latin typeface="Albertus (W1)" charset="0"/>
                <a:ea typeface="+mn-ea"/>
                <a:cs typeface="+mn-cs"/>
              </a:rPr>
              <a:t>Explain to your students that it is important to find outliers because they will skew analysis results</a:t>
            </a:r>
          </a:p>
          <a:p>
            <a:r>
              <a:rPr lang="en-US" sz="1000" b="1" i="0" u="none" strike="noStrike" kern="1200" baseline="0" dirty="0">
                <a:solidFill>
                  <a:schemeClr val="tx1"/>
                </a:solidFill>
                <a:latin typeface="Albertus (W1)" charset="0"/>
                <a:ea typeface="+mn-ea"/>
                <a:cs typeface="+mn-cs"/>
              </a:rPr>
              <a:t>Analysis paralysis </a:t>
            </a:r>
            <a:r>
              <a:rPr lang="en-US" sz="1000" b="0" i="0" u="none" strike="noStrike" kern="1200" baseline="0" dirty="0">
                <a:solidFill>
                  <a:schemeClr val="tx1"/>
                </a:solidFill>
                <a:latin typeface="Albertus (W1)" charset="0"/>
                <a:ea typeface="+mn-ea"/>
                <a:cs typeface="+mn-cs"/>
              </a:rPr>
              <a:t>occurs when the user goes into an emotional state of over-analysis (or over-thinking) a situation so that a decision or action is never taken, in effect paralyzing the outcome</a:t>
            </a:r>
          </a:p>
          <a:p>
            <a:pPr lvl="1"/>
            <a:r>
              <a:rPr lang="en-US" b="0" i="0" u="none" strike="noStrike" kern="1200" baseline="0" dirty="0">
                <a:solidFill>
                  <a:schemeClr val="tx1"/>
                </a:solidFill>
                <a:latin typeface="Albertus (W1)" charset="0"/>
                <a:ea typeface="+mn-ea"/>
                <a:cs typeface="+mn-cs"/>
              </a:rPr>
              <a:t>Ask your students to describe a time they experienced analysis/paralysis</a:t>
            </a:r>
          </a:p>
          <a:p>
            <a:pPr lvl="1"/>
            <a:r>
              <a:rPr lang="en-US" b="0" i="0" u="none" strike="noStrike" kern="1200" baseline="0" dirty="0">
                <a:solidFill>
                  <a:schemeClr val="tx1"/>
                </a:solidFill>
                <a:latin typeface="Albertus (W1)" charset="0"/>
                <a:ea typeface="+mn-ea"/>
                <a:cs typeface="+mn-cs"/>
              </a:rPr>
              <a:t>Netflix offers a great example. How much time do they spend trying to determine which movie to watch when there are so many options?</a:t>
            </a:r>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63</a:t>
            </a:fld>
            <a:endParaRPr lang="en-US" dirty="0"/>
          </a:p>
        </p:txBody>
      </p:sp>
    </p:spTree>
    <p:extLst>
      <p:ext uri="{BB962C8B-B14F-4D97-AF65-F5344CB8AC3E}">
        <p14:creationId xmlns:p14="http://schemas.microsoft.com/office/powerpoint/2010/main" val="196177489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19063" marR="0" lvl="0" indent="-119063" algn="l" defTabSz="914400" rtl="0" eaLnBrk="0" fontAlgn="base" latinLnBrk="0" hangingPunct="0">
              <a:lnSpc>
                <a:spcPct val="100000"/>
              </a:lnSpc>
              <a:spcBef>
                <a:spcPct val="30000"/>
              </a:spcBef>
              <a:spcAft>
                <a:spcPct val="0"/>
              </a:spcAft>
              <a:buClrTx/>
              <a:buSzTx/>
              <a:buFontTx/>
              <a:buChar char="•"/>
              <a:tabLst/>
              <a:defRPr/>
            </a:pPr>
            <a:r>
              <a:rPr lang="en-US" b="1" dirty="0"/>
              <a:t>Data scientist:</a:t>
            </a:r>
            <a:r>
              <a:rPr lang="en-US" dirty="0"/>
              <a:t> Extracts knowledge from data by performing statistical analysis, data mining, and advanced analytics on big data to identify trends, market changes, and other relevant information</a:t>
            </a:r>
            <a:endParaRPr lang="en-US" b="1" dirty="0"/>
          </a:p>
          <a:p>
            <a:r>
              <a:rPr lang="en-US" b="1" dirty="0"/>
              <a:t>Analytics</a:t>
            </a:r>
            <a:endParaRPr lang="en-US" dirty="0"/>
          </a:p>
          <a:p>
            <a:pPr lvl="1"/>
            <a:r>
              <a:rPr lang="en-US" b="1" dirty="0"/>
              <a:t>Behavioral analysis</a:t>
            </a:r>
            <a:r>
              <a:rPr lang="en-US" b="0" baseline="0" dirty="0"/>
              <a:t>: </a:t>
            </a:r>
            <a:r>
              <a:rPr lang="en-US" dirty="0"/>
              <a:t>Using data about people's behaviors to understand intent and predict future actions.</a:t>
            </a:r>
          </a:p>
          <a:p>
            <a:pPr lvl="1"/>
            <a:r>
              <a:rPr lang="en-US" b="1" dirty="0"/>
              <a:t>Correlation analysis</a:t>
            </a:r>
            <a:r>
              <a:rPr lang="en-US" b="0" baseline="0" dirty="0"/>
              <a:t>: </a:t>
            </a:r>
            <a:r>
              <a:rPr lang="en-US" dirty="0"/>
              <a:t>Determines a statistical relationship between variables, often for the purpose of identifying predictive factors among the variables.</a:t>
            </a:r>
          </a:p>
          <a:p>
            <a:pPr lvl="1"/>
            <a:r>
              <a:rPr lang="en-US" b="1" dirty="0"/>
              <a:t>Exploratory data analysis</a:t>
            </a:r>
            <a:r>
              <a:rPr lang="en-US" b="0" baseline="0" dirty="0"/>
              <a:t>: </a:t>
            </a:r>
            <a:r>
              <a:rPr lang="en-US" dirty="0"/>
              <a:t>Identifies patterns in data, including outliers, uncovering the underlying structure to understand relationships between the variables.</a:t>
            </a:r>
          </a:p>
          <a:p>
            <a:pPr lvl="1"/>
            <a:r>
              <a:rPr lang="en-US" b="1" dirty="0"/>
              <a:t>Pattern recognition analysis</a:t>
            </a:r>
            <a:r>
              <a:rPr lang="en-US" b="0" baseline="0" dirty="0"/>
              <a:t>: </a:t>
            </a:r>
            <a:r>
              <a:rPr lang="en-US" dirty="0"/>
              <a:t>The classification or labeling of an identified pattern in the machine learning process.</a:t>
            </a:r>
          </a:p>
          <a:p>
            <a:pPr lvl="1"/>
            <a:r>
              <a:rPr lang="en-US" b="1" dirty="0"/>
              <a:t>Social media analysis</a:t>
            </a:r>
            <a:r>
              <a:rPr lang="en-US" b="0" baseline="0" dirty="0"/>
              <a:t>: </a:t>
            </a:r>
            <a:r>
              <a:rPr lang="en-US" dirty="0"/>
              <a:t>Analyzes text flowing across the Internet, including unstructured text from blogs and messages.</a:t>
            </a:r>
          </a:p>
          <a:p>
            <a:pPr lvl="1"/>
            <a:r>
              <a:rPr lang="en-US" b="1" dirty="0"/>
              <a:t>Speech analysis</a:t>
            </a:r>
            <a:r>
              <a:rPr lang="en-US" b="0" baseline="0" dirty="0"/>
              <a:t>: </a:t>
            </a:r>
            <a:r>
              <a:rPr lang="en-US" dirty="0"/>
              <a:t>The process of analyzing recorded calls to gather information; brings structure to customer interactions and exposes information buried in customer contact center interactions with an enterprise. Speech analysis is heavily used in the customer service department to help improve processes by identifying angry customers and routing them to the appropriate customer service representative.</a:t>
            </a:r>
          </a:p>
          <a:p>
            <a:pPr lvl="1"/>
            <a:r>
              <a:rPr lang="en-US" b="1" dirty="0"/>
              <a:t>Text analysis</a:t>
            </a:r>
            <a:r>
              <a:rPr lang="en-US" b="0" baseline="0" dirty="0"/>
              <a:t>: </a:t>
            </a:r>
            <a:r>
              <a:rPr lang="en-US" dirty="0"/>
              <a:t>Analyzes unstructured data to find trends and patterns in words and sentences. Text mining a firm’s customer support email might identify which customer service representative is best able to handle the question, allowing the system to forward it to the right person.</a:t>
            </a:r>
          </a:p>
          <a:p>
            <a:pPr lvl="1"/>
            <a:r>
              <a:rPr lang="en-US" b="1" dirty="0"/>
              <a:t>Web analysis:</a:t>
            </a:r>
            <a:r>
              <a:rPr lang="en-US" b="0" baseline="0" dirty="0"/>
              <a:t> </a:t>
            </a:r>
            <a:r>
              <a:rPr lang="en-US" dirty="0"/>
              <a:t>Analyzes unstructured data associated with websites to identify consumer behavior and website navigation.</a:t>
            </a:r>
          </a:p>
        </p:txBody>
      </p:sp>
      <p:sp>
        <p:nvSpPr>
          <p:cNvPr id="4" name="Slide Number Placeholder 3"/>
          <p:cNvSpPr>
            <a:spLocks noGrp="1"/>
          </p:cNvSpPr>
          <p:nvPr>
            <p:ph type="sldNum" sz="quarter" idx="10"/>
          </p:nvPr>
        </p:nvSpPr>
        <p:spPr/>
        <p:txBody>
          <a:bodyPr/>
          <a:lstStyle/>
          <a:p>
            <a:pPr>
              <a:defRPr/>
            </a:pPr>
            <a:fld id="{56535C23-C694-4B87-BF59-41E4DD211DC7}" type="slidenum">
              <a:rPr lang="en-US" smtClean="0"/>
              <a:pPr>
                <a:defRPr/>
              </a:pPr>
              <a:t>64</a:t>
            </a:fld>
            <a:endParaRPr lang="en-US" dirty="0"/>
          </a:p>
        </p:txBody>
      </p:sp>
    </p:spTree>
    <p:extLst>
      <p:ext uri="{BB962C8B-B14F-4D97-AF65-F5344CB8AC3E}">
        <p14:creationId xmlns:p14="http://schemas.microsoft.com/office/powerpoint/2010/main" val="179657606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Slide Image Placeholder 1"/>
          <p:cNvSpPr>
            <a:spLocks noGrp="1" noRot="1" noChangeAspect="1" noTextEdit="1"/>
          </p:cNvSpPr>
          <p:nvPr>
            <p:ph type="sldImg"/>
          </p:nvPr>
        </p:nvSpPr>
        <p:spPr>
          <a:ln/>
        </p:spPr>
      </p:sp>
      <p:sp>
        <p:nvSpPr>
          <p:cNvPr id="1177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z="1000" b="1" i="0" u="none" strike="noStrike" kern="1200" baseline="0" dirty="0">
                <a:solidFill>
                  <a:schemeClr val="tx1"/>
                </a:solidFill>
                <a:latin typeface="Albertus (W1)" charset="0"/>
                <a:ea typeface="+mn-ea"/>
                <a:cs typeface="+mn-cs"/>
              </a:rPr>
              <a:t>Infographics </a:t>
            </a:r>
            <a:r>
              <a:rPr lang="en-US" sz="1000" b="0" i="0" u="none" strike="noStrike" kern="1200" baseline="0" dirty="0">
                <a:solidFill>
                  <a:schemeClr val="tx1"/>
                </a:solidFill>
                <a:latin typeface="Albertus (W1)" charset="0"/>
                <a:ea typeface="+mn-ea"/>
                <a:cs typeface="+mn-cs"/>
              </a:rPr>
              <a:t>present the results of data analysis, displaying the patterns, relationships, and trends in a graphical format. </a:t>
            </a:r>
          </a:p>
          <a:p>
            <a:pPr lvl="1"/>
            <a:r>
              <a:rPr lang="en-US" sz="1000" b="0" i="0" u="none" strike="noStrike" kern="1200" baseline="0" dirty="0">
                <a:solidFill>
                  <a:schemeClr val="tx1"/>
                </a:solidFill>
                <a:latin typeface="Albertus (W1)" charset="0"/>
                <a:ea typeface="+mn-ea"/>
                <a:cs typeface="+mn-cs"/>
              </a:rPr>
              <a:t> Infographics </a:t>
            </a:r>
            <a:r>
              <a:rPr lang="en-US" i="0" dirty="0"/>
              <a:t>can present the results of large data analysis looking for patterns and relationships that monitor changes in variables over time. </a:t>
            </a:r>
          </a:p>
          <a:p>
            <a:pPr lvl="0"/>
            <a:r>
              <a:rPr lang="en-US" i="0" dirty="0"/>
              <a:t>A </a:t>
            </a:r>
            <a:r>
              <a:rPr lang="en-US" b="1" i="0" dirty="0"/>
              <a:t>data artist</a:t>
            </a:r>
            <a:r>
              <a:rPr lang="en-US" i="0" dirty="0"/>
              <a:t> is a business </a:t>
            </a:r>
            <a:r>
              <a:rPr lang="en-US" dirty="0"/>
              <a:t>analytics specialist who uses visual tools to help people understand complex data.</a:t>
            </a:r>
          </a:p>
        </p:txBody>
      </p:sp>
      <p:sp>
        <p:nvSpPr>
          <p:cNvPr id="1177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7D3E71A8-2EE6-4C32-B58F-53DF5F67709F}" type="slidenum">
              <a:rPr lang="en-US" smtClean="0"/>
              <a:pPr eaLnBrk="1" hangingPunct="1"/>
              <a:t>65</a:t>
            </a:fld>
            <a:endParaRPr lang="en-US" dirty="0"/>
          </a:p>
        </p:txBody>
      </p:sp>
    </p:spTree>
    <p:extLst>
      <p:ext uri="{BB962C8B-B14F-4D97-AF65-F5344CB8AC3E}">
        <p14:creationId xmlns:p14="http://schemas.microsoft.com/office/powerpoint/2010/main" val="242364705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Slide Image Placeholder 1"/>
          <p:cNvSpPr>
            <a:spLocks noGrp="1" noRot="1" noChangeAspect="1" noTextEdit="1"/>
          </p:cNvSpPr>
          <p:nvPr>
            <p:ph type="sldImg"/>
          </p:nvPr>
        </p:nvSpPr>
        <p:spPr>
          <a:ln/>
        </p:spPr>
      </p:sp>
      <p:sp>
        <p:nvSpPr>
          <p:cNvPr id="1177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b="1" i="0" dirty="0"/>
              <a:t>Data visualization </a:t>
            </a:r>
            <a:r>
              <a:rPr lang="en-US" i="0" dirty="0"/>
              <a:t>describes technologies that allow users to “see” or visualize data to transform information into a business perspective. </a:t>
            </a:r>
          </a:p>
          <a:p>
            <a:r>
              <a:rPr lang="en-US" b="1" i="0" dirty="0"/>
              <a:t>Data visualization tools </a:t>
            </a:r>
            <a:r>
              <a:rPr lang="en-US" i="0" dirty="0"/>
              <a:t>move </a:t>
            </a:r>
            <a:r>
              <a:rPr lang="en-US" dirty="0"/>
              <a:t>beyond Excel graphs and charts into sophisticated analysis techniques such as pie charts, controls, instruments, maps, time-series graphs, and more. </a:t>
            </a:r>
          </a:p>
          <a:p>
            <a:r>
              <a:rPr lang="en-US" dirty="0"/>
              <a:t>Data visualization tools can help uncover correlations and trends in data that would otherwise go unrecognized.</a:t>
            </a:r>
          </a:p>
        </p:txBody>
      </p:sp>
      <p:sp>
        <p:nvSpPr>
          <p:cNvPr id="1177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7D3E71A8-2EE6-4C32-B58F-53DF5F67709F}" type="slidenum">
              <a:rPr lang="en-US" smtClean="0"/>
              <a:pPr eaLnBrk="1" hangingPunct="1"/>
              <a:t>66</a:t>
            </a:fld>
            <a:endParaRPr lang="en-US" dirty="0"/>
          </a:p>
        </p:txBody>
      </p:sp>
    </p:spTree>
    <p:extLst>
      <p:ext uri="{BB962C8B-B14F-4D97-AF65-F5344CB8AC3E}">
        <p14:creationId xmlns:p14="http://schemas.microsoft.com/office/powerpoint/2010/main" val="173420535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Slide Image Placeholder 1"/>
          <p:cNvSpPr>
            <a:spLocks noGrp="1" noRot="1" noChangeAspect="1" noTextEdit="1"/>
          </p:cNvSpPr>
          <p:nvPr>
            <p:ph type="sldImg"/>
          </p:nvPr>
        </p:nvSpPr>
        <p:spPr>
          <a:ln/>
        </p:spPr>
      </p:sp>
      <p:sp>
        <p:nvSpPr>
          <p:cNvPr id="1177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b="1" i="0" dirty="0"/>
              <a:t>Business intelligence dashboards </a:t>
            </a:r>
            <a:r>
              <a:rPr lang="en-US" i="0" dirty="0"/>
              <a:t>track </a:t>
            </a:r>
            <a:r>
              <a:rPr lang="en-US" dirty="0"/>
              <a:t>corporate metrics such as critical success factors and key performance indicators and include advanced capabilities such as interactive controls allowing users to manipulate data for analysis. The majority of business intelligence software vendors offer a number of different data visualization tools and business intelligence dashboards</a:t>
            </a:r>
          </a:p>
        </p:txBody>
      </p:sp>
      <p:sp>
        <p:nvSpPr>
          <p:cNvPr id="1177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7D3E71A8-2EE6-4C32-B58F-53DF5F67709F}" type="slidenum">
              <a:rPr lang="en-US" smtClean="0"/>
              <a:pPr eaLnBrk="1" hangingPunct="1"/>
              <a:t>67</a:t>
            </a:fld>
            <a:endParaRPr lang="en-US" dirty="0"/>
          </a:p>
        </p:txBody>
      </p:sp>
    </p:spTree>
    <p:extLst>
      <p:ext uri="{BB962C8B-B14F-4D97-AF65-F5344CB8AC3E}">
        <p14:creationId xmlns:p14="http://schemas.microsoft.com/office/powerpoint/2010/main" val="6954499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7AAB6228-5B40-42F0-B704-5C6CD573B711}" type="slidenum">
              <a:rPr lang="en-US" smtClean="0"/>
              <a:pPr eaLnBrk="1" hangingPunct="1"/>
              <a:t>9</a:t>
            </a:fld>
            <a:endParaRPr lang="en-US" dirty="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The four primary traits of the value of information</a:t>
            </a:r>
          </a:p>
          <a:p>
            <a:pPr eaLnBrk="1" hangingPunct="1"/>
            <a:r>
              <a:rPr lang="en-US" dirty="0"/>
              <a:t>Ask your students to differentiate between the four types and provide an example of each</a:t>
            </a:r>
          </a:p>
          <a:p>
            <a:pPr lvl="1" eaLnBrk="1" hangingPunct="1"/>
            <a:r>
              <a:rPr lang="en-US" dirty="0"/>
              <a:t>Type</a:t>
            </a:r>
          </a:p>
          <a:p>
            <a:pPr lvl="1" eaLnBrk="1" hangingPunct="1"/>
            <a:r>
              <a:rPr lang="en-US" dirty="0"/>
              <a:t>Timeliness</a:t>
            </a:r>
          </a:p>
          <a:p>
            <a:pPr lvl="1" eaLnBrk="1" hangingPunct="1"/>
            <a:r>
              <a:rPr lang="en-US" dirty="0"/>
              <a:t>Quality</a:t>
            </a:r>
          </a:p>
          <a:p>
            <a:pPr lvl="1" eaLnBrk="1" hangingPunct="1"/>
            <a:r>
              <a:rPr lang="en-US" dirty="0"/>
              <a:t>Governance</a:t>
            </a:r>
          </a:p>
        </p:txBody>
      </p:sp>
    </p:spTree>
    <p:extLst>
      <p:ext uri="{BB962C8B-B14F-4D97-AF65-F5344CB8AC3E}">
        <p14:creationId xmlns:p14="http://schemas.microsoft.com/office/powerpoint/2010/main" val="3795331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8134368E-FE0E-4F0B-9510-A66BABFE4DBD}" type="slidenum">
              <a:rPr lang="en-US" smtClean="0"/>
              <a:pPr eaLnBrk="1" hangingPunct="1"/>
              <a:t>10</a:t>
            </a:fld>
            <a:endParaRPr lang="en-US" dirty="0"/>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dirty="0"/>
              <a:t>The important point that students must understand regarding timely information is that “timely” is relative to each business decision</a:t>
            </a:r>
          </a:p>
          <a:p>
            <a:pPr eaLnBrk="1" hangingPunct="1"/>
            <a:r>
              <a:rPr lang="en-US" dirty="0"/>
              <a:t>Some decisions require weekly information while others require daily information</a:t>
            </a:r>
          </a:p>
          <a:p>
            <a:pPr eaLnBrk="1" hangingPunct="1"/>
            <a:r>
              <a:rPr lang="en-US" dirty="0"/>
              <a:t>Organizations such as 911 centers, stock traders, and banks require up-to-the second information</a:t>
            </a:r>
          </a:p>
          <a:p>
            <a:pPr eaLnBrk="1" hangingPunct="1">
              <a:buNone/>
            </a:pPr>
            <a:r>
              <a:rPr lang="en-US" b="1" dirty="0"/>
              <a:t>CLASSROOM EXERCISE</a:t>
            </a:r>
          </a:p>
          <a:p>
            <a:pPr eaLnBrk="1" hangingPunct="1">
              <a:buNone/>
            </a:pPr>
            <a:r>
              <a:rPr lang="en-US" b="1" dirty="0"/>
              <a:t>Timing Time</a:t>
            </a:r>
          </a:p>
          <a:p>
            <a:pPr lvl="0" eaLnBrk="1" hangingPunct="1"/>
            <a:r>
              <a:rPr lang="en-US" dirty="0"/>
              <a:t>Break your students into groups and ask them to compile a list of three business decisions that require up-to-the-second information, three business decisions that require quarterly information, and three business decisions that require yearly information.  Have your students present their answers to the class.</a:t>
            </a:r>
          </a:p>
          <a:p>
            <a:pPr eaLnBrk="1" hangingPunct="1"/>
            <a:endParaRPr lang="en-US" dirty="0"/>
          </a:p>
        </p:txBody>
      </p:sp>
    </p:spTree>
    <p:extLst>
      <p:ext uri="{BB962C8B-B14F-4D97-AF65-F5344CB8AC3E}">
        <p14:creationId xmlns:p14="http://schemas.microsoft.com/office/powerpoint/2010/main" val="18154900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E92E23E1-E082-4A95-A895-2B096E0D03D3}" type="slidenum">
              <a:rPr lang="en-US" smtClean="0"/>
              <a:pPr eaLnBrk="1" hangingPunct="1"/>
              <a:t>11</a:t>
            </a:fld>
            <a:endParaRPr lang="en-US" dirty="0"/>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i="0" dirty="0"/>
              <a:t>Information inconsistency occurs when the same data element has different values. Take, for example, the amount of work that needs to occur to update a customer who had changed her last name due to marriage. Changing this information in only a few organizational systems will lead to data inconsistencies, causing customer 123456 to be associated with two last names. </a:t>
            </a:r>
          </a:p>
          <a:p>
            <a:pPr eaLnBrk="1" hangingPunct="1"/>
            <a:r>
              <a:rPr lang="en-US" i="0" dirty="0"/>
              <a:t>Information integrity issues occur when a system produces incorrect, inconsistent, or duplicate data. Data integrity issues can cause managers to consider the system reports invalid </a:t>
            </a:r>
            <a:r>
              <a:rPr lang="en-US" dirty="0"/>
              <a:t>and make decisions based on other sources.</a:t>
            </a:r>
          </a:p>
          <a:p>
            <a:pPr eaLnBrk="1" hangingPunct="1"/>
            <a:r>
              <a:rPr lang="en-US" dirty="0"/>
              <a:t>Do you have any examples of a time when you encountered a problem due to low quality information?</a:t>
            </a:r>
          </a:p>
          <a:p>
            <a:pPr lvl="1" eaLnBrk="1" hangingPunct="1"/>
            <a:r>
              <a:rPr lang="en-US" dirty="0"/>
              <a:t>For example, you did not receive a package because the address was incorrect or missing</a:t>
            </a:r>
          </a:p>
          <a:p>
            <a:pPr eaLnBrk="1" hangingPunct="1"/>
            <a:r>
              <a:rPr lang="en-US" dirty="0"/>
              <a:t>List the business ramifications that can occur for an organization that maintains low quality information</a:t>
            </a:r>
          </a:p>
          <a:p>
            <a:pPr eaLnBrk="1" hangingPunct="1"/>
            <a:r>
              <a:rPr lang="en-US" dirty="0"/>
              <a:t>What is the expense to a business that provides its employees with hourly updates, when the employees only require weekly updates?</a:t>
            </a:r>
          </a:p>
          <a:p>
            <a:pPr lvl="1" eaLnBrk="1" hangingPunct="1"/>
            <a:r>
              <a:rPr lang="en-US" dirty="0"/>
              <a:t>Updating information costs money</a:t>
            </a:r>
          </a:p>
          <a:p>
            <a:pPr lvl="1" eaLnBrk="1" hangingPunct="1"/>
            <a:r>
              <a:rPr lang="en-US" dirty="0"/>
              <a:t>Updated information must be stored; the more frequently an organization updates its information, the more information they will have in their data warehouse and databases</a:t>
            </a:r>
          </a:p>
          <a:p>
            <a:pPr lvl="1" eaLnBrk="1" hangingPunct="1"/>
            <a:r>
              <a:rPr lang="en-US" dirty="0"/>
              <a:t>Updating information changes information</a:t>
            </a:r>
          </a:p>
          <a:p>
            <a:pPr eaLnBrk="1" hangingPunct="1"/>
            <a:r>
              <a:rPr lang="en-US" dirty="0"/>
              <a:t>Review the scenario in the text that discusses three managers who make different business decisions based on the same report</a:t>
            </a:r>
          </a:p>
          <a:p>
            <a:pPr lvl="1" eaLnBrk="1" hangingPunct="1"/>
            <a:r>
              <a:rPr lang="en-US" dirty="0"/>
              <a:t>The reason for the different business decisions is because the managers pulled the report at three different times during the day</a:t>
            </a:r>
          </a:p>
          <a:p>
            <a:pPr lvl="1" eaLnBrk="1" hangingPunct="1"/>
            <a:r>
              <a:rPr lang="en-US" dirty="0"/>
              <a:t>Since the information was continually being updated, they came to different conclusions</a:t>
            </a:r>
          </a:p>
          <a:p>
            <a:pPr eaLnBrk="1" hangingPunct="1"/>
            <a:endParaRPr lang="en-US" dirty="0"/>
          </a:p>
        </p:txBody>
      </p:sp>
    </p:spTree>
    <p:extLst>
      <p:ext uri="{BB962C8B-B14F-4D97-AF65-F5344CB8AC3E}">
        <p14:creationId xmlns:p14="http://schemas.microsoft.com/office/powerpoint/2010/main" val="3304908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dTagline-Gray BG, 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49530" y="3429000"/>
            <a:ext cx="561594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a:t>Click to edit Master title style</a:t>
            </a:r>
            <a:endParaRPr lang="en-US" dirty="0"/>
          </a:p>
        </p:txBody>
      </p:sp>
      <p:sp>
        <p:nvSpPr>
          <p:cNvPr id="7" name="Text Placeholder 1"/>
          <p:cNvSpPr>
            <a:spLocks noGrp="1"/>
          </p:cNvSpPr>
          <p:nvPr>
            <p:ph type="body" sz="quarter" idx="10"/>
          </p:nvPr>
        </p:nvSpPr>
        <p:spPr>
          <a:xfrm>
            <a:off x="49530" y="4114800"/>
            <a:ext cx="5615940" cy="685800"/>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629565394"/>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228600"/>
            <a:ext cx="9144000"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idx="1"/>
          </p:nvPr>
        </p:nvSpPr>
        <p:spPr>
          <a:xfrm>
            <a:off x="457200" y="990600"/>
            <a:ext cx="8229600" cy="5562600"/>
          </a:xfrm>
          <a:prstGeom prst="rect">
            <a:avLst/>
          </a:prstGeom>
        </p:spPr>
        <p:txBody>
          <a:bodyPr/>
          <a:lstStyle>
            <a:lvl1pPr marL="342900" indent="-342900">
              <a:spcAft>
                <a:spcPts val="800"/>
              </a:spcAft>
              <a:buClr>
                <a:srgbClr val="C00000"/>
              </a:buClr>
              <a:buFont typeface="Arial" panose="020B0604020202020204" pitchFamily="34" charset="0"/>
              <a:buChar char="•"/>
              <a:defRPr sz="2400"/>
            </a:lvl1pPr>
            <a:lvl2pPr marL="742950" indent="-285750">
              <a:spcAft>
                <a:spcPts val="800"/>
              </a:spcAft>
              <a:buClr>
                <a:srgbClr val="C00000"/>
              </a:buClr>
              <a:buFont typeface="Arial" panose="020B0604020202020204" pitchFamily="34" charset="0"/>
              <a:buChar char="•"/>
              <a:defRPr sz="2000"/>
            </a:lvl2pPr>
            <a:lvl3pPr marL="1143000" indent="-228600">
              <a:spcAft>
                <a:spcPts val="800"/>
              </a:spcAft>
              <a:buClr>
                <a:srgbClr val="C00000"/>
              </a:buClr>
              <a:buFont typeface="Arial" panose="020B0604020202020204" pitchFamily="34" charset="0"/>
              <a:buChar char="•"/>
              <a:defRPr sz="1800"/>
            </a:lvl3pPr>
            <a:lvl4pPr marL="1600200" indent="-228600">
              <a:spcAft>
                <a:spcPts val="800"/>
              </a:spcAft>
              <a:buClr>
                <a:srgbClr val="C00000"/>
              </a:buClr>
              <a:buFont typeface="Arial" panose="020B0604020202020204" pitchFamily="34" charset="0"/>
              <a:buChar char="•"/>
              <a:defRPr sz="1600"/>
            </a:lvl4pPr>
            <a:lvl5pPr marL="2057400" indent="-228600">
              <a:spcAft>
                <a:spcPts val="800"/>
              </a:spcAft>
              <a:buClr>
                <a:srgbClr val="C00000"/>
              </a:buClr>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6" hasCustomPrompt="1"/>
          </p:nvPr>
        </p:nvSpPr>
        <p:spPr>
          <a:xfrm>
            <a:off x="3886200" y="6553200"/>
            <a:ext cx="13716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29449920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4191000" y="6400800"/>
            <a:ext cx="4876800" cy="274638"/>
          </a:xfrm>
          <a:prstGeom prst="rect">
            <a:avLst/>
          </a:prstGeom>
          <a:noFill/>
          <a:ln w="9525">
            <a:noFill/>
            <a:miter lim="800000"/>
            <a:headEnd/>
            <a:tailEnd/>
          </a:ln>
          <a:effectLst/>
        </p:spPr>
        <p:txBody>
          <a:bodyPr>
            <a:spAutoFit/>
          </a:bodyPr>
          <a:lstStyle/>
          <a:p>
            <a:pPr algn="r">
              <a:defRPr/>
            </a:pPr>
            <a:r>
              <a:rPr lang="en-US" sz="1200" b="1" i="1" dirty="0">
                <a:solidFill>
                  <a:schemeClr val="bg1"/>
                </a:solidFill>
                <a:latin typeface="Century Schoolbook" pitchFamily="18" charset="0"/>
              </a:rPr>
              <a:t>©The McGraw-Hill Companies, All Rights Reserved</a:t>
            </a:r>
          </a:p>
        </p:txBody>
      </p:sp>
      <p:sp>
        <p:nvSpPr>
          <p:cNvPr id="227332" name="Rectangle 4"/>
          <p:cNvSpPr>
            <a:spLocks noGrp="1" noChangeArrowheads="1"/>
          </p:cNvSpPr>
          <p:nvPr>
            <p:ph type="subTitle" idx="1"/>
          </p:nvPr>
        </p:nvSpPr>
        <p:spPr>
          <a:xfrm>
            <a:off x="0" y="0"/>
            <a:ext cx="4343400" cy="6172200"/>
          </a:xfrm>
          <a:prstGeom prst="rect">
            <a:avLst/>
          </a:prstGeom>
          <a:effectLst>
            <a:outerShdw dist="35921" dir="8100000" algn="ctr" rotWithShape="0">
              <a:schemeClr val="tx1"/>
            </a:outerShdw>
          </a:effectLst>
        </p:spPr>
        <p:txBody>
          <a:bodyPr anchor="ctr" anchorCtr="1"/>
          <a:lstStyle>
            <a:lvl1pPr marL="0" indent="0" algn="ctr">
              <a:buFontTx/>
              <a:buNone/>
              <a:defRPr sz="4000" baseline="0">
                <a:solidFill>
                  <a:srgbClr val="C00000"/>
                </a:solidFill>
                <a:effectLst>
                  <a:outerShdw blurRad="38100" dist="38100" dir="2700000" algn="tl">
                    <a:srgbClr val="000000"/>
                  </a:outerShdw>
                </a:effectLst>
              </a:defRPr>
            </a:lvl1pPr>
          </a:lstStyle>
          <a:p>
            <a:r>
              <a:rPr lang="en-US" dirty="0"/>
              <a:t>Click to edit Master subtitle style</a:t>
            </a:r>
          </a:p>
        </p:txBody>
      </p:sp>
    </p:spTree>
    <p:extLst>
      <p:ext uri="{BB962C8B-B14F-4D97-AF65-F5344CB8AC3E}">
        <p14:creationId xmlns:p14="http://schemas.microsoft.com/office/powerpoint/2010/main" val="553467629"/>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rgbClr val="C00000"/>
        </a:solidFill>
        <a:effectLst/>
      </p:bgPr>
    </p:bg>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288925" y="6434138"/>
            <a:ext cx="1684338" cy="274637"/>
          </a:xfrm>
          <a:prstGeom prst="rect">
            <a:avLst/>
          </a:prstGeom>
          <a:noFill/>
          <a:ln w="9525">
            <a:noFill/>
            <a:miter lim="800000"/>
            <a:headEnd/>
            <a:tailEnd/>
          </a:ln>
          <a:effectLst/>
        </p:spPr>
        <p:txBody>
          <a:bodyPr wrap="none">
            <a:spAutoFit/>
          </a:bodyPr>
          <a:lstStyle/>
          <a:p>
            <a:pPr>
              <a:defRPr/>
            </a:pPr>
            <a:r>
              <a:rPr lang="en-US" sz="1200" b="1" i="1" dirty="0">
                <a:solidFill>
                  <a:schemeClr val="bg1"/>
                </a:solidFill>
                <a:latin typeface="Century Schoolbook" pitchFamily="18" charset="0"/>
              </a:rPr>
              <a:t>McGraw-Hill/Irwin</a:t>
            </a:r>
          </a:p>
        </p:txBody>
      </p:sp>
      <p:sp>
        <p:nvSpPr>
          <p:cNvPr id="4" name="Text Box 6"/>
          <p:cNvSpPr txBox="1">
            <a:spLocks noChangeArrowheads="1"/>
          </p:cNvSpPr>
          <p:nvPr/>
        </p:nvSpPr>
        <p:spPr bwMode="auto">
          <a:xfrm>
            <a:off x="4191000" y="6400800"/>
            <a:ext cx="4876800" cy="274638"/>
          </a:xfrm>
          <a:prstGeom prst="rect">
            <a:avLst/>
          </a:prstGeom>
          <a:noFill/>
          <a:ln w="9525">
            <a:noFill/>
            <a:miter lim="800000"/>
            <a:headEnd/>
            <a:tailEnd/>
          </a:ln>
          <a:effectLst/>
        </p:spPr>
        <p:txBody>
          <a:bodyPr>
            <a:spAutoFit/>
          </a:bodyPr>
          <a:lstStyle/>
          <a:p>
            <a:pPr algn="r">
              <a:defRPr/>
            </a:pPr>
            <a:r>
              <a:rPr lang="en-US" sz="1200" b="1" i="1" dirty="0">
                <a:solidFill>
                  <a:schemeClr val="bg1"/>
                </a:solidFill>
                <a:latin typeface="Century Schoolbook" pitchFamily="18" charset="0"/>
              </a:rPr>
              <a:t>©2009 The McGraw-Hill Companies, All Rights Reserved</a:t>
            </a:r>
          </a:p>
        </p:txBody>
      </p:sp>
      <p:sp>
        <p:nvSpPr>
          <p:cNvPr id="5" name="Rectangle 3"/>
          <p:cNvSpPr txBox="1">
            <a:spLocks noChangeArrowheads="1"/>
          </p:cNvSpPr>
          <p:nvPr userDrawn="1"/>
        </p:nvSpPr>
        <p:spPr>
          <a:xfrm>
            <a:off x="4038600" y="0"/>
            <a:ext cx="5105400" cy="457200"/>
          </a:xfrm>
          <a:prstGeom prst="rect">
            <a:avLst/>
          </a:prstGeom>
          <a:ln>
            <a:noFill/>
            <a:miter lim="800000"/>
          </a:ln>
          <a:effectLst>
            <a:outerShdw dist="35921" dir="8100000" algn="ctr" rotWithShape="0">
              <a:schemeClr val="tx1"/>
            </a:outerShdw>
          </a:effectLst>
        </p:spPr>
        <p:txBody>
          <a:bodyPr anchor="ctr">
            <a:normAutofit fontScale="92500"/>
          </a:bodyPr>
          <a:lstStyle>
            <a:lvl1pPr>
              <a:defRPr sz="2400">
                <a:solidFill>
                  <a:schemeClr val="bg1"/>
                </a:solidFill>
                <a:effectLst>
                  <a:outerShdw blurRad="38100" dist="38100" dir="2700000" algn="tl">
                    <a:srgbClr val="000000"/>
                  </a:outerShdw>
                </a:effectLst>
              </a:defRPr>
            </a:lvl1pPr>
          </a:lstStyle>
          <a:p>
            <a:pPr algn="ctr" fontAlgn="auto">
              <a:spcAft>
                <a:spcPts val="0"/>
              </a:spcAft>
              <a:defRPr/>
            </a:pPr>
            <a:r>
              <a:rPr lang="en-US" dirty="0">
                <a:latin typeface="+mj-lt"/>
                <a:ea typeface="+mj-ea"/>
                <a:cs typeface="+mj-cs"/>
              </a:rPr>
              <a:t>Business Driven Information Systems 2e</a:t>
            </a:r>
          </a:p>
        </p:txBody>
      </p:sp>
      <p:sp>
        <p:nvSpPr>
          <p:cNvPr id="404484" name="Rectangle 4"/>
          <p:cNvSpPr>
            <a:spLocks noGrp="1" noChangeArrowheads="1"/>
          </p:cNvSpPr>
          <p:nvPr>
            <p:ph type="subTitle" idx="1"/>
          </p:nvPr>
        </p:nvSpPr>
        <p:spPr>
          <a:xfrm>
            <a:off x="533400" y="1905000"/>
            <a:ext cx="8305800" cy="3124200"/>
          </a:xfrm>
          <a:prstGeom prst="rect">
            <a:avLst/>
          </a:prstGeom>
          <a:effectLst>
            <a:outerShdw dist="35921" dir="8100000" algn="ctr" rotWithShape="0">
              <a:schemeClr val="tx1"/>
            </a:outerShdw>
          </a:effectLst>
        </p:spPr>
        <p:txBody>
          <a:bodyPr anchor="ctr" anchorCtr="1"/>
          <a:lstStyle>
            <a:lvl1pPr marL="0" indent="0" algn="ctr">
              <a:buFontTx/>
              <a:buNone/>
              <a:defRPr sz="4000">
                <a:solidFill>
                  <a:schemeClr val="bg1"/>
                </a:solidFill>
                <a:effectLst>
                  <a:outerShdw blurRad="38100" dist="38100" dir="2700000" algn="tl">
                    <a:srgbClr val="000000"/>
                  </a:outerShdw>
                </a:effectLst>
              </a:defRPr>
            </a:lvl1pPr>
          </a:lstStyle>
          <a:p>
            <a:r>
              <a:rPr lang="en-US" dirty="0"/>
              <a:t>Click to edit Master subtitle style</a:t>
            </a:r>
          </a:p>
        </p:txBody>
      </p:sp>
    </p:spTree>
    <p:extLst>
      <p:ext uri="{BB962C8B-B14F-4D97-AF65-F5344CB8AC3E}">
        <p14:creationId xmlns:p14="http://schemas.microsoft.com/office/powerpoint/2010/main" val="215519902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4191000" y="6400800"/>
            <a:ext cx="4876800" cy="274638"/>
          </a:xfrm>
          <a:prstGeom prst="rect">
            <a:avLst/>
          </a:prstGeom>
          <a:noFill/>
          <a:ln w="9525">
            <a:noFill/>
            <a:miter lim="800000"/>
            <a:headEnd/>
            <a:tailEnd/>
          </a:ln>
          <a:effectLst/>
        </p:spPr>
        <p:txBody>
          <a:bodyPr>
            <a:spAutoFit/>
          </a:bodyPr>
          <a:lstStyle/>
          <a:p>
            <a:pPr algn="r">
              <a:defRPr/>
            </a:pPr>
            <a:r>
              <a:rPr lang="en-US" sz="1200" b="1" i="1" dirty="0">
                <a:solidFill>
                  <a:schemeClr val="bg1"/>
                </a:solidFill>
                <a:latin typeface="Century Schoolbook" pitchFamily="18" charset="0"/>
              </a:rPr>
              <a:t>©The McGraw-Hill Companies, All Rights Reserved</a:t>
            </a:r>
          </a:p>
        </p:txBody>
      </p:sp>
      <p:sp>
        <p:nvSpPr>
          <p:cNvPr id="227332" name="Rectangle 4"/>
          <p:cNvSpPr>
            <a:spLocks noGrp="1" noChangeArrowheads="1"/>
          </p:cNvSpPr>
          <p:nvPr>
            <p:ph type="subTitle" idx="1"/>
          </p:nvPr>
        </p:nvSpPr>
        <p:spPr>
          <a:xfrm>
            <a:off x="0" y="0"/>
            <a:ext cx="4343400" cy="6172200"/>
          </a:xfrm>
          <a:prstGeom prst="rect">
            <a:avLst/>
          </a:prstGeom>
          <a:effectLst>
            <a:outerShdw dist="35921" dir="8100000" algn="ctr" rotWithShape="0">
              <a:schemeClr val="tx1"/>
            </a:outerShdw>
          </a:effectLst>
        </p:spPr>
        <p:txBody>
          <a:bodyPr anchor="ctr" anchorCtr="1"/>
          <a:lstStyle>
            <a:lvl1pPr marL="0" indent="0" algn="ctr">
              <a:buFontTx/>
              <a:buNone/>
              <a:defRPr sz="4000" baseline="0">
                <a:solidFill>
                  <a:srgbClr val="C00000"/>
                </a:solidFill>
                <a:effectLst>
                  <a:outerShdw blurRad="38100" dist="38100" dir="2700000" algn="tl">
                    <a:srgbClr val="000000"/>
                  </a:outerShdw>
                </a:effectLst>
              </a:defRPr>
            </a:lvl1pPr>
          </a:lstStyle>
          <a:p>
            <a:r>
              <a:rPr lang="en-US" dirty="0"/>
              <a:t>Click to edit Master subtitle style</a:t>
            </a:r>
          </a:p>
        </p:txBody>
      </p:sp>
    </p:spTree>
    <p:extLst>
      <p:ext uri="{BB962C8B-B14F-4D97-AF65-F5344CB8AC3E}">
        <p14:creationId xmlns:p14="http://schemas.microsoft.com/office/powerpoint/2010/main" val="271436904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4191000" y="6400800"/>
            <a:ext cx="48768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r" eaLnBrk="1" hangingPunct="1">
              <a:defRPr/>
            </a:pPr>
            <a:r>
              <a:rPr lang="en-US" sz="1200" b="1" i="1" dirty="0">
                <a:solidFill>
                  <a:schemeClr val="bg1"/>
                </a:solidFill>
                <a:latin typeface="Century Schoolbook" pitchFamily="18" charset="0"/>
              </a:rPr>
              <a:t>©The McGraw-Hill Companies, All Rights Reserved</a:t>
            </a:r>
          </a:p>
        </p:txBody>
      </p:sp>
    </p:spTree>
    <p:extLst>
      <p:ext uri="{BB962C8B-B14F-4D97-AF65-F5344CB8AC3E}">
        <p14:creationId xmlns:p14="http://schemas.microsoft.com/office/powerpoint/2010/main" val="3896567613"/>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288925" y="6434138"/>
            <a:ext cx="1684338"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defRPr/>
            </a:pPr>
            <a:r>
              <a:rPr lang="en-US" sz="1200" b="1" i="1" dirty="0">
                <a:solidFill>
                  <a:schemeClr val="bg1"/>
                </a:solidFill>
                <a:latin typeface="Century Schoolbook" pitchFamily="18" charset="0"/>
              </a:rPr>
              <a:t>McGraw-Hill/Irwin</a:t>
            </a:r>
          </a:p>
        </p:txBody>
      </p:sp>
      <p:sp>
        <p:nvSpPr>
          <p:cNvPr id="4" name="Text Box 6"/>
          <p:cNvSpPr txBox="1">
            <a:spLocks noChangeArrowheads="1"/>
          </p:cNvSpPr>
          <p:nvPr/>
        </p:nvSpPr>
        <p:spPr bwMode="auto">
          <a:xfrm>
            <a:off x="4191000" y="6400800"/>
            <a:ext cx="4876800"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r" eaLnBrk="1" hangingPunct="1">
              <a:defRPr/>
            </a:pPr>
            <a:r>
              <a:rPr lang="en-US" sz="1200" b="1" i="1" dirty="0">
                <a:solidFill>
                  <a:schemeClr val="bg1"/>
                </a:solidFill>
                <a:latin typeface="Century Schoolbook" pitchFamily="18" charset="0"/>
              </a:rPr>
              <a:t>©2009 The McGraw-Hill Companies, All Rights Reserved</a:t>
            </a:r>
          </a:p>
        </p:txBody>
      </p:sp>
      <p:sp>
        <p:nvSpPr>
          <p:cNvPr id="5" name="Rectangle 3"/>
          <p:cNvSpPr txBox="1">
            <a:spLocks noChangeArrowheads="1"/>
          </p:cNvSpPr>
          <p:nvPr userDrawn="1"/>
        </p:nvSpPr>
        <p:spPr>
          <a:xfrm>
            <a:off x="4038600" y="0"/>
            <a:ext cx="5105400" cy="457200"/>
          </a:xfrm>
          <a:prstGeom prst="rect">
            <a:avLst/>
          </a:prstGeom>
          <a:ln>
            <a:noFill/>
            <a:miter lim="800000"/>
          </a:ln>
          <a:effectLst>
            <a:outerShdw dist="35921" dir="8100000" algn="ctr" rotWithShape="0">
              <a:schemeClr val="tx1"/>
            </a:outerShdw>
          </a:effectLst>
        </p:spPr>
        <p:txBody>
          <a:bodyPr anchor="ctr">
            <a:normAutofit fontScale="92500"/>
          </a:bodyPr>
          <a:lstStyle>
            <a:lvl1pPr>
              <a:defRPr sz="2400">
                <a:solidFill>
                  <a:schemeClr val="bg1"/>
                </a:solidFill>
                <a:effectLst>
                  <a:outerShdw blurRad="38100" dist="38100" dir="2700000" algn="tl">
                    <a:srgbClr val="000000"/>
                  </a:outerShdw>
                </a:effectLst>
              </a:defRPr>
            </a:lvl1pPr>
          </a:lstStyle>
          <a:p>
            <a:pPr algn="ctr" fontAlgn="auto">
              <a:spcAft>
                <a:spcPts val="0"/>
              </a:spcAft>
              <a:defRPr/>
            </a:pPr>
            <a:r>
              <a:rPr lang="en-US" dirty="0">
                <a:latin typeface="+mj-lt"/>
                <a:ea typeface="+mj-ea"/>
                <a:cs typeface="+mj-cs"/>
              </a:rPr>
              <a:t>Business Driven Information Systems 2e</a:t>
            </a:r>
          </a:p>
        </p:txBody>
      </p:sp>
      <p:sp>
        <p:nvSpPr>
          <p:cNvPr id="404484" name="Rectangle 4"/>
          <p:cNvSpPr>
            <a:spLocks noGrp="1" noChangeArrowheads="1"/>
          </p:cNvSpPr>
          <p:nvPr>
            <p:ph type="subTitle" idx="1"/>
          </p:nvPr>
        </p:nvSpPr>
        <p:spPr>
          <a:xfrm>
            <a:off x="533400" y="1905000"/>
            <a:ext cx="8305800" cy="3124200"/>
          </a:xfrm>
          <a:prstGeom prst="rect">
            <a:avLst/>
          </a:prstGeom>
          <a:effectLst>
            <a:outerShdw dist="35921" dir="8100000" algn="ctr" rotWithShape="0">
              <a:schemeClr val="tx1"/>
            </a:outerShdw>
          </a:effectLst>
        </p:spPr>
        <p:txBody>
          <a:bodyPr anchor="ctr" anchorCtr="1"/>
          <a:lstStyle>
            <a:lvl1pPr marL="0" indent="0" algn="ctr">
              <a:buFontTx/>
              <a:buNone/>
              <a:defRPr sz="4000">
                <a:solidFill>
                  <a:schemeClr val="bg1"/>
                </a:solidFill>
                <a:effectLst>
                  <a:outerShdw blurRad="38100" dist="38100" dir="2700000" algn="tl">
                    <a:srgbClr val="000000"/>
                  </a:outerShdw>
                </a:effectLst>
              </a:defRPr>
            </a:lvl1pPr>
          </a:lstStyle>
          <a:p>
            <a:r>
              <a:rPr lang="en-US" dirty="0"/>
              <a:t>Click to edit Master subtitle style</a:t>
            </a:r>
          </a:p>
        </p:txBody>
      </p:sp>
    </p:spTree>
    <p:extLst>
      <p:ext uri="{BB962C8B-B14F-4D97-AF65-F5344CB8AC3E}">
        <p14:creationId xmlns:p14="http://schemas.microsoft.com/office/powerpoint/2010/main" val="4217005852"/>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6_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4191000" y="6400800"/>
            <a:ext cx="4876800" cy="274638"/>
          </a:xfrm>
          <a:prstGeom prst="rect">
            <a:avLst/>
          </a:prstGeom>
          <a:noFill/>
          <a:ln w="9525">
            <a:noFill/>
            <a:miter lim="800000"/>
            <a:headEnd/>
            <a:tailEnd/>
          </a:ln>
          <a:effectLst/>
        </p:spPr>
        <p:txBody>
          <a:bodyPr>
            <a:spAutoFit/>
          </a:bodyPr>
          <a:lstStyle/>
          <a:p>
            <a:pPr algn="r">
              <a:defRPr/>
            </a:pPr>
            <a:r>
              <a:rPr lang="en-US" sz="1200" b="1" i="1" dirty="0">
                <a:solidFill>
                  <a:schemeClr val="bg1"/>
                </a:solidFill>
                <a:latin typeface="Century Schoolbook" pitchFamily="18" charset="0"/>
              </a:rPr>
              <a:t>©The McGraw-Hill Companies, All Rights Reserved</a:t>
            </a:r>
          </a:p>
        </p:txBody>
      </p:sp>
      <p:sp>
        <p:nvSpPr>
          <p:cNvPr id="227332" name="Rectangle 4"/>
          <p:cNvSpPr>
            <a:spLocks noGrp="1" noChangeArrowheads="1"/>
          </p:cNvSpPr>
          <p:nvPr>
            <p:ph type="subTitle" idx="1"/>
          </p:nvPr>
        </p:nvSpPr>
        <p:spPr>
          <a:xfrm>
            <a:off x="0" y="0"/>
            <a:ext cx="4343400" cy="6172200"/>
          </a:xfrm>
          <a:prstGeom prst="rect">
            <a:avLst/>
          </a:prstGeom>
          <a:effectLst>
            <a:outerShdw dist="35921" dir="8100000" algn="ctr" rotWithShape="0">
              <a:schemeClr val="tx1"/>
            </a:outerShdw>
          </a:effectLst>
        </p:spPr>
        <p:txBody>
          <a:bodyPr anchor="ctr" anchorCtr="1"/>
          <a:lstStyle>
            <a:lvl1pPr marL="0" indent="0" algn="ctr">
              <a:buFontTx/>
              <a:buNone/>
              <a:defRPr sz="4000" baseline="0">
                <a:solidFill>
                  <a:srgbClr val="C00000"/>
                </a:solidFill>
                <a:effectLst>
                  <a:outerShdw blurRad="38100" dist="38100" dir="2700000" algn="tl">
                    <a:srgbClr val="000000"/>
                  </a:outerShdw>
                </a:effectLst>
              </a:defRPr>
            </a:lvl1pPr>
          </a:lstStyle>
          <a:p>
            <a:r>
              <a:rPr lang="en-US" dirty="0"/>
              <a:t>Click to edit Master subtitle style</a:t>
            </a:r>
          </a:p>
        </p:txBody>
      </p:sp>
    </p:spTree>
    <p:extLst>
      <p:ext uri="{BB962C8B-B14F-4D97-AF65-F5344CB8AC3E}">
        <p14:creationId xmlns:p14="http://schemas.microsoft.com/office/powerpoint/2010/main" val="2541529742"/>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7_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4191000" y="6400800"/>
            <a:ext cx="4876800" cy="274638"/>
          </a:xfrm>
          <a:prstGeom prst="rect">
            <a:avLst/>
          </a:prstGeom>
          <a:noFill/>
          <a:ln w="9525">
            <a:noFill/>
            <a:miter lim="800000"/>
            <a:headEnd/>
            <a:tailEnd/>
          </a:ln>
          <a:effectLst/>
        </p:spPr>
        <p:txBody>
          <a:bodyPr>
            <a:spAutoFit/>
          </a:bodyPr>
          <a:lstStyle/>
          <a:p>
            <a:pPr algn="r">
              <a:defRPr/>
            </a:pPr>
            <a:r>
              <a:rPr lang="en-US" sz="1200" b="1" i="1" dirty="0">
                <a:solidFill>
                  <a:schemeClr val="bg1"/>
                </a:solidFill>
                <a:latin typeface="Century Schoolbook" pitchFamily="18" charset="0"/>
              </a:rPr>
              <a:t>©The McGraw-Hill Companies, All Rights Reserved</a:t>
            </a:r>
          </a:p>
        </p:txBody>
      </p:sp>
      <p:sp>
        <p:nvSpPr>
          <p:cNvPr id="227332" name="Rectangle 4"/>
          <p:cNvSpPr>
            <a:spLocks noGrp="1" noChangeArrowheads="1"/>
          </p:cNvSpPr>
          <p:nvPr>
            <p:ph type="subTitle" idx="1"/>
          </p:nvPr>
        </p:nvSpPr>
        <p:spPr>
          <a:xfrm>
            <a:off x="0" y="0"/>
            <a:ext cx="4343400" cy="6172200"/>
          </a:xfrm>
          <a:prstGeom prst="rect">
            <a:avLst/>
          </a:prstGeom>
          <a:effectLst>
            <a:outerShdw dist="35921" dir="8100000" algn="ctr" rotWithShape="0">
              <a:schemeClr val="tx1"/>
            </a:outerShdw>
          </a:effectLst>
        </p:spPr>
        <p:txBody>
          <a:bodyPr anchor="ctr" anchorCtr="1"/>
          <a:lstStyle>
            <a:lvl1pPr marL="0" indent="0" algn="ctr">
              <a:buFontTx/>
              <a:buNone/>
              <a:defRPr sz="4000" baseline="0">
                <a:solidFill>
                  <a:srgbClr val="C00000"/>
                </a:solidFill>
                <a:effectLst>
                  <a:outerShdw blurRad="38100" dist="38100" dir="2700000" algn="tl">
                    <a:srgbClr val="000000"/>
                  </a:outerShdw>
                </a:effectLst>
              </a:defRPr>
            </a:lvl1pPr>
          </a:lstStyle>
          <a:p>
            <a:r>
              <a:rPr lang="en-US" dirty="0"/>
              <a:t>Click to edit Master subtitle style</a:t>
            </a:r>
          </a:p>
        </p:txBody>
      </p:sp>
    </p:spTree>
    <p:extLst>
      <p:ext uri="{BB962C8B-B14F-4D97-AF65-F5344CB8AC3E}">
        <p14:creationId xmlns:p14="http://schemas.microsoft.com/office/powerpoint/2010/main" val="1728604438"/>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hiteTagline-Gray BG, 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49530" y="3429000"/>
            <a:ext cx="561594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49530" y="4114800"/>
            <a:ext cx="561594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397801917"/>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hiteTagline-Gray BG, 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436620" y="3581400"/>
            <a:ext cx="569976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436620" y="4260273"/>
            <a:ext cx="569976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53517668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dTagline-Gray BG, 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436620" y="3581400"/>
            <a:ext cx="569976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a:t>Click to edit Master title style</a:t>
            </a:r>
            <a:endParaRPr lang="en-US" dirty="0"/>
          </a:p>
        </p:txBody>
      </p:sp>
      <p:sp>
        <p:nvSpPr>
          <p:cNvPr id="7" name="Text Placeholder 1"/>
          <p:cNvSpPr>
            <a:spLocks noGrp="1"/>
          </p:cNvSpPr>
          <p:nvPr>
            <p:ph type="body" sz="quarter" idx="10"/>
          </p:nvPr>
        </p:nvSpPr>
        <p:spPr>
          <a:xfrm>
            <a:off x="3436620" y="4260273"/>
            <a:ext cx="569976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323764137"/>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hiteTagline-Gray BG, Title 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49530" y="3581400"/>
            <a:ext cx="561594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443304097"/>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WhiteTagline-Gray BG, Title 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436620" y="3581400"/>
            <a:ext cx="569976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3735180549"/>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hiteTagline-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dirty="0"/>
              <a:t>Click to edit Master title style</a:t>
            </a:r>
          </a:p>
        </p:txBody>
      </p:sp>
      <p:sp>
        <p:nvSpPr>
          <p:cNvPr id="3" name="Subtitle 1"/>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1100685916"/>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hiteTagline-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5"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3034040012"/>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WhiteTagline-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Photo Credit"/>
          <p:cNvSpPr>
            <a:spLocks noGrp="1"/>
          </p:cNvSpPr>
          <p:nvPr>
            <p:ph type="body" sz="quarter" idx="11" hasCustomPrompt="1"/>
          </p:nvPr>
        </p:nvSpPr>
        <p:spPr>
          <a:xfrm>
            <a:off x="5486400" y="64770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3761359755"/>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No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228600"/>
            <a:ext cx="9144000"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idx="1"/>
          </p:nvPr>
        </p:nvSpPr>
        <p:spPr>
          <a:xfrm>
            <a:off x="457200" y="990600"/>
            <a:ext cx="8229600" cy="5562600"/>
          </a:xfrm>
          <a:prstGeom prst="rect">
            <a:avLst/>
          </a:prstGeom>
        </p:spPr>
        <p:txBody>
          <a:bodyPr/>
          <a:lstStyle>
            <a:lvl1pPr marL="0" indent="0">
              <a:spcAft>
                <a:spcPts val="800"/>
              </a:spcAft>
              <a:buFont typeface="Arial" panose="020B0604020202020204" pitchFamily="34" charset="0"/>
              <a:buNone/>
              <a:defRPr sz="2400"/>
            </a:lvl1pPr>
            <a:lvl2pPr marL="742950" indent="-285750">
              <a:spcAft>
                <a:spcPts val="800"/>
              </a:spcAft>
              <a:buFont typeface="Arial" panose="020B0604020202020204" pitchFamily="34" charset="0"/>
              <a:buChar char="•"/>
              <a:defRPr sz="2000"/>
            </a:lvl2pPr>
            <a:lvl3pPr marL="1143000" indent="-228600">
              <a:spcAft>
                <a:spcPts val="800"/>
              </a:spcAft>
              <a:buFont typeface="Arial" panose="020B0604020202020204" pitchFamily="34" charset="0"/>
              <a:buChar char="•"/>
              <a:defRPr sz="1800"/>
            </a:lvl3pPr>
            <a:lvl4pPr marL="1600200" indent="-228600">
              <a:spcAft>
                <a:spcPts val="800"/>
              </a:spcAft>
              <a:buFont typeface="Arial" panose="020B0604020202020204" pitchFamily="34" charset="0"/>
              <a:buChar char="•"/>
              <a:defRPr sz="1600"/>
            </a:lvl4pPr>
            <a:lvl5pPr marL="2057400" indent="-22860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Jump Link"/>
          <p:cNvSpPr>
            <a:spLocks noGrp="1"/>
          </p:cNvSpPr>
          <p:nvPr>
            <p:ph type="body" sz="quarter" idx="17" hasCustomPrompt="1"/>
          </p:nvPr>
        </p:nvSpPr>
        <p:spPr>
          <a:xfrm>
            <a:off x="3465912" y="66056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951234466"/>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NoBar-Six Content Placeholders">
    <p:spTree>
      <p:nvGrpSpPr>
        <p:cNvPr id="1" name=""/>
        <p:cNvGrpSpPr/>
        <p:nvPr/>
      </p:nvGrpSpPr>
      <p:grpSpPr>
        <a:xfrm>
          <a:off x="0" y="0"/>
          <a:ext cx="0" cy="0"/>
          <a:chOff x="0" y="0"/>
          <a:chExt cx="0" cy="0"/>
        </a:xfrm>
      </p:grpSpPr>
      <p:sp>
        <p:nvSpPr>
          <p:cNvPr id="2" name="Slide Title"/>
          <p:cNvSpPr>
            <a:spLocks noGrp="1"/>
          </p:cNvSpPr>
          <p:nvPr>
            <p:ph type="title"/>
          </p:nvPr>
        </p:nvSpPr>
        <p:spPr>
          <a:xfrm>
            <a:off x="0" y="228600"/>
            <a:ext cx="9144000" cy="639762"/>
          </a:xfrm>
          <a:prstGeom prst="rect">
            <a:avLst/>
          </a:prstGeom>
        </p:spPr>
        <p:txBody>
          <a:bodyPr/>
          <a:lstStyle>
            <a:lvl1pPr>
              <a:defRPr lang="en-US" sz="3600" dirty="0">
                <a:solidFill>
                  <a:schemeClr val="bg2"/>
                </a:solidFill>
              </a:defRPr>
            </a:lvl1pPr>
          </a:lstStyle>
          <a:p>
            <a:pPr lvl="0"/>
            <a:r>
              <a:rPr lang="en-US" dirty="0"/>
              <a:t>Click to edit Master title style</a:t>
            </a:r>
          </a:p>
        </p:txBody>
      </p:sp>
      <p:sp>
        <p:nvSpPr>
          <p:cNvPr id="8" name="Content Placeholder 1"/>
          <p:cNvSpPr>
            <a:spLocks noGrp="1"/>
          </p:cNvSpPr>
          <p:nvPr>
            <p:ph sz="quarter" idx="12"/>
          </p:nvPr>
        </p:nvSpPr>
        <p:spPr>
          <a:xfrm>
            <a:off x="533400" y="1066800"/>
            <a:ext cx="8153400" cy="8382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3"/>
          </p:nvPr>
        </p:nvSpPr>
        <p:spPr>
          <a:xfrm>
            <a:off x="533400" y="2011680"/>
            <a:ext cx="8153400" cy="7620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quarter" idx="14"/>
          </p:nvPr>
        </p:nvSpPr>
        <p:spPr>
          <a:xfrm>
            <a:off x="533400" y="2880360"/>
            <a:ext cx="8153400" cy="6858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4"/>
          <p:cNvSpPr>
            <a:spLocks noGrp="1"/>
          </p:cNvSpPr>
          <p:nvPr>
            <p:ph sz="quarter" idx="15"/>
          </p:nvPr>
        </p:nvSpPr>
        <p:spPr>
          <a:xfrm>
            <a:off x="533400" y="3672840"/>
            <a:ext cx="8153400" cy="8382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5"/>
          <p:cNvSpPr>
            <a:spLocks noGrp="1"/>
          </p:cNvSpPr>
          <p:nvPr>
            <p:ph sz="quarter" idx="10"/>
          </p:nvPr>
        </p:nvSpPr>
        <p:spPr>
          <a:xfrm>
            <a:off x="533400" y="4617720"/>
            <a:ext cx="8153400" cy="9144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6"/>
          <p:cNvSpPr>
            <a:spLocks noGrp="1"/>
          </p:cNvSpPr>
          <p:nvPr>
            <p:ph sz="quarter" idx="11"/>
          </p:nvPr>
        </p:nvSpPr>
        <p:spPr>
          <a:xfrm>
            <a:off x="533400" y="5638800"/>
            <a:ext cx="8153400" cy="7620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Jump Link"/>
          <p:cNvSpPr>
            <a:spLocks noGrp="1"/>
          </p:cNvSpPr>
          <p:nvPr>
            <p:ph type="body" sz="quarter" idx="17" hasCustomPrompt="1"/>
          </p:nvPr>
        </p:nvSpPr>
        <p:spPr>
          <a:xfrm>
            <a:off x="3465912" y="65294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1" name="Photo Credit"/>
          <p:cNvSpPr>
            <a:spLocks noGrp="1"/>
          </p:cNvSpPr>
          <p:nvPr>
            <p:ph type="body" sz="quarter" idx="16"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339943832"/>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NoBar-12 Content Placeholders">
    <p:spTree>
      <p:nvGrpSpPr>
        <p:cNvPr id="1" name=""/>
        <p:cNvGrpSpPr/>
        <p:nvPr/>
      </p:nvGrpSpPr>
      <p:grpSpPr>
        <a:xfrm>
          <a:off x="0" y="0"/>
          <a:ext cx="0" cy="0"/>
          <a:chOff x="0" y="0"/>
          <a:chExt cx="0" cy="0"/>
        </a:xfrm>
      </p:grpSpPr>
      <p:sp>
        <p:nvSpPr>
          <p:cNvPr id="2" name="Slide Title"/>
          <p:cNvSpPr>
            <a:spLocks noGrp="1"/>
          </p:cNvSpPr>
          <p:nvPr>
            <p:ph type="title"/>
          </p:nvPr>
        </p:nvSpPr>
        <p:spPr>
          <a:xfrm>
            <a:off x="0" y="228600"/>
            <a:ext cx="9144000" cy="639762"/>
          </a:xfrm>
          <a:prstGeom prst="rect">
            <a:avLst/>
          </a:prstGeom>
        </p:spPr>
        <p:txBody>
          <a:bodyPr/>
          <a:lstStyle>
            <a:lvl1pPr>
              <a:defRPr lang="en-US" sz="3600" dirty="0">
                <a:solidFill>
                  <a:schemeClr val="bg2"/>
                </a:solidFill>
              </a:defRPr>
            </a:lvl1pPr>
          </a:lstStyle>
          <a:p>
            <a:pPr lvl="0"/>
            <a:r>
              <a:rPr lang="en-US" dirty="0"/>
              <a:t>Click to edit Master title style</a:t>
            </a:r>
          </a:p>
        </p:txBody>
      </p:sp>
      <p:sp>
        <p:nvSpPr>
          <p:cNvPr id="8" name="Content Placeholder 1"/>
          <p:cNvSpPr>
            <a:spLocks noGrp="1"/>
          </p:cNvSpPr>
          <p:nvPr>
            <p:ph sz="quarter" idx="12"/>
          </p:nvPr>
        </p:nvSpPr>
        <p:spPr>
          <a:xfrm>
            <a:off x="159416" y="10668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3"/>
          </p:nvPr>
        </p:nvSpPr>
        <p:spPr>
          <a:xfrm>
            <a:off x="159416" y="19812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quarter" idx="14"/>
          </p:nvPr>
        </p:nvSpPr>
        <p:spPr>
          <a:xfrm>
            <a:off x="159416" y="28956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4"/>
          <p:cNvSpPr>
            <a:spLocks noGrp="1"/>
          </p:cNvSpPr>
          <p:nvPr>
            <p:ph sz="quarter" idx="15"/>
          </p:nvPr>
        </p:nvSpPr>
        <p:spPr>
          <a:xfrm>
            <a:off x="159416" y="38100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5"/>
          <p:cNvSpPr>
            <a:spLocks noGrp="1"/>
          </p:cNvSpPr>
          <p:nvPr>
            <p:ph sz="quarter" idx="10"/>
          </p:nvPr>
        </p:nvSpPr>
        <p:spPr>
          <a:xfrm>
            <a:off x="159416" y="47244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6"/>
          <p:cNvSpPr>
            <a:spLocks noGrp="1"/>
          </p:cNvSpPr>
          <p:nvPr>
            <p:ph sz="quarter" idx="11"/>
          </p:nvPr>
        </p:nvSpPr>
        <p:spPr>
          <a:xfrm>
            <a:off x="159416" y="56388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7"/>
          <p:cNvSpPr>
            <a:spLocks noGrp="1"/>
          </p:cNvSpPr>
          <p:nvPr>
            <p:ph sz="quarter" idx="18"/>
          </p:nvPr>
        </p:nvSpPr>
        <p:spPr>
          <a:xfrm>
            <a:off x="4800600" y="10668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dirty="0"/>
              <a:t>Click to edit Master text styles</a:t>
            </a:r>
          </a:p>
          <a:p>
            <a:pPr marL="800100" lvl="1" indent="-342900">
              <a:spcAft>
                <a:spcPts val="800"/>
              </a:spcAft>
              <a:buFont typeface="Arial" panose="020B0604020202020204" pitchFamily="34" charset="0"/>
              <a:buChar char="•"/>
            </a:pPr>
            <a:r>
              <a:rPr lang="en-US" dirty="0"/>
              <a:t>Second level</a:t>
            </a:r>
          </a:p>
          <a:p>
            <a:pPr marL="1200150" lvl="2" indent="-285750">
              <a:spcAft>
                <a:spcPts val="800"/>
              </a:spcAft>
              <a:buFont typeface="Arial" panose="020B0604020202020204" pitchFamily="34" charset="0"/>
            </a:pPr>
            <a:r>
              <a:rPr lang="en-US" dirty="0"/>
              <a:t>Third level</a:t>
            </a:r>
          </a:p>
          <a:p>
            <a:pPr marL="1657350" lvl="3" indent="-285750">
              <a:spcAft>
                <a:spcPts val="800"/>
              </a:spcAft>
              <a:buFont typeface="Arial" panose="020B0604020202020204" pitchFamily="34" charset="0"/>
              <a:buChar char="•"/>
            </a:pPr>
            <a:r>
              <a:rPr lang="en-US" dirty="0"/>
              <a:t>Fourth level</a:t>
            </a:r>
          </a:p>
          <a:p>
            <a:pPr marL="2114550" lvl="4" indent="-285750">
              <a:spcAft>
                <a:spcPts val="800"/>
              </a:spcAft>
              <a:buFont typeface="Arial" panose="020B0604020202020204" pitchFamily="34" charset="0"/>
              <a:buChar char="•"/>
            </a:pPr>
            <a:r>
              <a:rPr lang="en-US" dirty="0"/>
              <a:t>Fifth level</a:t>
            </a:r>
          </a:p>
        </p:txBody>
      </p:sp>
      <p:sp>
        <p:nvSpPr>
          <p:cNvPr id="19" name="Content Placeholder 8"/>
          <p:cNvSpPr>
            <a:spLocks noGrp="1"/>
          </p:cNvSpPr>
          <p:nvPr>
            <p:ph sz="quarter" idx="19"/>
          </p:nvPr>
        </p:nvSpPr>
        <p:spPr>
          <a:xfrm>
            <a:off x="4800600" y="19812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1" name="Content Placeholder 9"/>
          <p:cNvSpPr>
            <a:spLocks noGrp="1"/>
          </p:cNvSpPr>
          <p:nvPr>
            <p:ph sz="quarter" idx="20"/>
          </p:nvPr>
        </p:nvSpPr>
        <p:spPr>
          <a:xfrm>
            <a:off x="4800600" y="28956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3" name="Content Placeholder 10"/>
          <p:cNvSpPr>
            <a:spLocks noGrp="1"/>
          </p:cNvSpPr>
          <p:nvPr>
            <p:ph sz="quarter" idx="21"/>
          </p:nvPr>
        </p:nvSpPr>
        <p:spPr>
          <a:xfrm>
            <a:off x="4800600" y="38100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5" name="Content Placeholder 11"/>
          <p:cNvSpPr>
            <a:spLocks noGrp="1"/>
          </p:cNvSpPr>
          <p:nvPr>
            <p:ph sz="quarter" idx="22"/>
          </p:nvPr>
        </p:nvSpPr>
        <p:spPr>
          <a:xfrm>
            <a:off x="4800600" y="47244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7" name="Content Placeholder 12"/>
          <p:cNvSpPr>
            <a:spLocks noGrp="1"/>
          </p:cNvSpPr>
          <p:nvPr>
            <p:ph sz="quarter" idx="23"/>
          </p:nvPr>
        </p:nvSpPr>
        <p:spPr>
          <a:xfrm>
            <a:off x="4800600" y="56388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13" name="Jump Link"/>
          <p:cNvSpPr>
            <a:spLocks noGrp="1"/>
          </p:cNvSpPr>
          <p:nvPr>
            <p:ph type="body" sz="quarter" idx="17" hasCustomPrompt="1"/>
          </p:nvPr>
        </p:nvSpPr>
        <p:spPr>
          <a:xfrm>
            <a:off x="3467512" y="65294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1" name="Photo Credit"/>
          <p:cNvSpPr>
            <a:spLocks noGrp="1"/>
          </p:cNvSpPr>
          <p:nvPr>
            <p:ph type="body" sz="quarter" idx="16"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282055349"/>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NoBar-Two Content">
    <p:spTree>
      <p:nvGrpSpPr>
        <p:cNvPr id="1" name=""/>
        <p:cNvGrpSpPr/>
        <p:nvPr/>
      </p:nvGrpSpPr>
      <p:grpSpPr>
        <a:xfrm>
          <a:off x="0" y="0"/>
          <a:ext cx="0" cy="0"/>
          <a:chOff x="0" y="0"/>
          <a:chExt cx="0" cy="0"/>
        </a:xfrm>
      </p:grpSpPr>
      <p:sp>
        <p:nvSpPr>
          <p:cNvPr id="7" name="Slide Title"/>
          <p:cNvSpPr>
            <a:spLocks noGrp="1"/>
          </p:cNvSpPr>
          <p:nvPr>
            <p:ph type="title"/>
          </p:nvPr>
        </p:nvSpPr>
        <p:spPr>
          <a:xfrm>
            <a:off x="-1" y="228600"/>
            <a:ext cx="9144001"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sz="half" idx="1"/>
          </p:nvPr>
        </p:nvSpPr>
        <p:spPr>
          <a:xfrm>
            <a:off x="457200" y="914400"/>
            <a:ext cx="4038600" cy="561594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p:cNvSpPr>
            <a:spLocks noGrp="1"/>
          </p:cNvSpPr>
          <p:nvPr>
            <p:ph sz="half" idx="2"/>
          </p:nvPr>
        </p:nvSpPr>
        <p:spPr>
          <a:xfrm>
            <a:off x="4648200" y="914400"/>
            <a:ext cx="4038600" cy="561594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Jump Link"/>
          <p:cNvSpPr>
            <a:spLocks noGrp="1"/>
          </p:cNvSpPr>
          <p:nvPr>
            <p:ph type="body" sz="quarter" idx="17" hasCustomPrompt="1"/>
          </p:nvPr>
        </p:nvSpPr>
        <p:spPr>
          <a:xfrm>
            <a:off x="3465912" y="655320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0"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662543805"/>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NoBar-Two-Up 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5612" y="960438"/>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4912202"/>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4912202"/>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Jump Link"/>
          <p:cNvSpPr>
            <a:spLocks noGrp="1"/>
          </p:cNvSpPr>
          <p:nvPr>
            <p:ph type="body" sz="quarter" idx="17" hasCustomPrompt="1"/>
          </p:nvPr>
        </p:nvSpPr>
        <p:spPr>
          <a:xfrm>
            <a:off x="3465912" y="655320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2"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576772512"/>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RedTagline-Gray BG, Title-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49530" y="3581400"/>
            <a:ext cx="561594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a:t>Click to edit Master title style</a:t>
            </a:r>
            <a:endParaRPr lang="en-US" dirty="0"/>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564342107"/>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NoBar-4-up_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Header 3"/>
          <p:cNvSpPr>
            <a:spLocks noGrp="1"/>
          </p:cNvSpPr>
          <p:nvPr>
            <p:ph type="body" sz="quarter" idx="12"/>
          </p:nvPr>
        </p:nvSpPr>
        <p:spPr>
          <a:xfrm>
            <a:off x="457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14" name="Content Placeholder 3"/>
          <p:cNvSpPr>
            <a:spLocks noGrp="1"/>
          </p:cNvSpPr>
          <p:nvPr>
            <p:ph sz="half" idx="14"/>
          </p:nvPr>
        </p:nvSpPr>
        <p:spPr>
          <a:xfrm>
            <a:off x="457200" y="4191000"/>
            <a:ext cx="4040188"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Header 4"/>
          <p:cNvSpPr>
            <a:spLocks noGrp="1"/>
          </p:cNvSpPr>
          <p:nvPr>
            <p:ph type="body" sz="quarter" idx="13"/>
          </p:nvPr>
        </p:nvSpPr>
        <p:spPr>
          <a:xfrm>
            <a:off x="4648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15" name="Content Placeholder 4"/>
          <p:cNvSpPr>
            <a:spLocks noGrp="1"/>
          </p:cNvSpPr>
          <p:nvPr>
            <p:ph sz="quarter" idx="15"/>
          </p:nvPr>
        </p:nvSpPr>
        <p:spPr>
          <a:xfrm>
            <a:off x="4645025" y="4191000"/>
            <a:ext cx="4041775"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Jump Link"/>
          <p:cNvSpPr>
            <a:spLocks noGrp="1"/>
          </p:cNvSpPr>
          <p:nvPr>
            <p:ph type="body" sz="quarter" idx="17" hasCustomPrompt="1"/>
          </p:nvPr>
        </p:nvSpPr>
        <p:spPr>
          <a:xfrm>
            <a:off x="3465912" y="601980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3385541901"/>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NoBar-Content with Lef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457201"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457201"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3575050" y="304800"/>
            <a:ext cx="5111751" cy="6179819"/>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Jump Link"/>
          <p:cNvSpPr>
            <a:spLocks noGrp="1"/>
          </p:cNvSpPr>
          <p:nvPr>
            <p:ph type="body" sz="quarter" idx="13" hasCustomPrompt="1"/>
          </p:nvPr>
        </p:nvSpPr>
        <p:spPr>
          <a:xfrm>
            <a:off x="4999894" y="6488875"/>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8"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644871784"/>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NoBar-Content with Righ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5678487"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5678487"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457200" y="304800"/>
            <a:ext cx="5111751" cy="6179819"/>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1908587" y="6488875"/>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922738122"/>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NoBar-Picture with Caption">
    <p:spTree>
      <p:nvGrpSpPr>
        <p:cNvPr id="1" name=""/>
        <p:cNvGrpSpPr/>
        <p:nvPr/>
      </p:nvGrpSpPr>
      <p:grpSpPr>
        <a:xfrm>
          <a:off x="0" y="0"/>
          <a:ext cx="0" cy="0"/>
          <a:chOff x="0" y="0"/>
          <a:chExt cx="0" cy="0"/>
        </a:xfrm>
      </p:grpSpPr>
      <p:sp>
        <p:nvSpPr>
          <p:cNvPr id="2" name="Slide Title"/>
          <p:cNvSpPr>
            <a:spLocks noGrp="1"/>
          </p:cNvSpPr>
          <p:nvPr>
            <p:ph type="title"/>
          </p:nvPr>
        </p:nvSpPr>
        <p:spPr>
          <a:xfrm>
            <a:off x="1828800" y="5253037"/>
            <a:ext cx="5486400" cy="566738"/>
          </a:xfrm>
          <a:prstGeom prst="rect">
            <a:avLst/>
          </a:prstGeom>
        </p:spPr>
        <p:txBody>
          <a:bodyPr anchor="b"/>
          <a:lstStyle>
            <a:lvl1pPr algn="l">
              <a:defRPr sz="24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1828800" y="5895975"/>
            <a:ext cx="5486400" cy="6096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1"/>
          <p:cNvSpPr>
            <a:spLocks noGrp="1"/>
          </p:cNvSpPr>
          <p:nvPr>
            <p:ph type="pic" idx="1"/>
          </p:nvPr>
        </p:nvSpPr>
        <p:spPr>
          <a:xfrm>
            <a:off x="1028700" y="128650"/>
            <a:ext cx="7086600" cy="494462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8" name="Jump Link"/>
          <p:cNvSpPr>
            <a:spLocks noGrp="1"/>
          </p:cNvSpPr>
          <p:nvPr>
            <p:ph type="body" sz="quarter" idx="12" hasCustomPrompt="1"/>
          </p:nvPr>
        </p:nvSpPr>
        <p:spPr>
          <a:xfrm>
            <a:off x="3357063" y="5105400"/>
            <a:ext cx="2429874"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Photo Credit Here</a:t>
            </a:r>
          </a:p>
        </p:txBody>
      </p:sp>
    </p:spTree>
    <p:extLst>
      <p:ext uri="{BB962C8B-B14F-4D97-AF65-F5344CB8AC3E}">
        <p14:creationId xmlns:p14="http://schemas.microsoft.com/office/powerpoint/2010/main" val="2291957675"/>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NoBar-Title and Video">
    <p:spTree>
      <p:nvGrpSpPr>
        <p:cNvPr id="1" name=""/>
        <p:cNvGrpSpPr/>
        <p:nvPr/>
      </p:nvGrpSpPr>
      <p:grpSpPr>
        <a:xfrm>
          <a:off x="0" y="0"/>
          <a:ext cx="0" cy="0"/>
          <a:chOff x="0" y="0"/>
          <a:chExt cx="0" cy="0"/>
        </a:xfrm>
      </p:grpSpPr>
      <p:sp>
        <p:nvSpPr>
          <p:cNvPr id="2" name="Slide Title"/>
          <p:cNvSpPr>
            <a:spLocks noGrp="1"/>
          </p:cNvSpPr>
          <p:nvPr>
            <p:ph type="title"/>
          </p:nvPr>
        </p:nvSpPr>
        <p:spPr>
          <a:xfrm>
            <a:off x="-2251" y="228600"/>
            <a:ext cx="9172252" cy="609600"/>
          </a:xfrm>
          <a:prstGeom prst="rect">
            <a:avLst/>
          </a:prstGeom>
        </p:spPr>
        <p:txBody>
          <a:bodyPr/>
          <a:lstStyle>
            <a:lvl1pPr>
              <a:defRPr sz="3600">
                <a:solidFill>
                  <a:schemeClr val="bg2"/>
                </a:solidFill>
              </a:defRPr>
            </a:lvl1pPr>
          </a:lstStyle>
          <a:p>
            <a:r>
              <a:rPr lang="en-US" dirty="0"/>
              <a:t>Click to edit Master title style</a:t>
            </a:r>
          </a:p>
        </p:txBody>
      </p:sp>
      <p:sp>
        <p:nvSpPr>
          <p:cNvPr id="6" name="Media Placeholder 1"/>
          <p:cNvSpPr>
            <a:spLocks noGrp="1"/>
          </p:cNvSpPr>
          <p:nvPr>
            <p:ph type="media" sz="quarter" idx="11"/>
          </p:nvPr>
        </p:nvSpPr>
        <p:spPr>
          <a:xfrm>
            <a:off x="0" y="1066799"/>
            <a:ext cx="9144000" cy="5315957"/>
          </a:xfrm>
          <a:prstGeom prst="rect">
            <a:avLst/>
          </a:prstGeom>
        </p:spPr>
        <p:txBody>
          <a:bodyPr/>
          <a:lstStyle>
            <a:lvl1pPr marL="0" indent="0">
              <a:buNone/>
              <a:defRPr/>
            </a:lvl1pPr>
          </a:lstStyle>
          <a:p>
            <a:endParaRPr lang="en-US" dirty="0"/>
          </a:p>
        </p:txBody>
      </p:sp>
      <p:sp>
        <p:nvSpPr>
          <p:cNvPr id="5" name="Video Credit"/>
          <p:cNvSpPr>
            <a:spLocks noGrp="1"/>
          </p:cNvSpPr>
          <p:nvPr>
            <p:ph type="body" sz="quarter" idx="12"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defRPr>
            </a:lvl1pPr>
            <a:lvl5pPr>
              <a:defRPr/>
            </a:lvl5pPr>
          </a:lstStyle>
          <a:p>
            <a:pPr lvl="0"/>
            <a:r>
              <a:rPr lang="en-US" dirty="0"/>
              <a:t>Insert Video Credit Here</a:t>
            </a:r>
          </a:p>
        </p:txBody>
      </p:sp>
    </p:spTree>
    <p:extLst>
      <p:ext uri="{BB962C8B-B14F-4D97-AF65-F5344CB8AC3E}">
        <p14:creationId xmlns:p14="http://schemas.microsoft.com/office/powerpoint/2010/main" val="1014361926"/>
      </p:ext>
    </p:extLst>
  </p:cSld>
  <p:clrMapOvr>
    <a:masterClrMapping/>
  </p:clrMapOvr>
  <p:transition spd="med"/>
  <p:extLst mod="1">
    <p:ext uri="{DCECCB84-F9BA-43D5-87BE-67443E8EF086}">
      <p15:sldGuideLst xmlns:p15="http://schemas.microsoft.com/office/powerpoint/2012/main">
        <p15:guide id="1" orient="horz" pos="2160">
          <p15:clr>
            <a:srgbClr val="FBAE40"/>
          </p15:clr>
        </p15:guide>
        <p15:guide id="2" pos="528">
          <p15:clr>
            <a:srgbClr val="FBAE40"/>
          </p15:clr>
        </p15:guide>
        <p15:guide id="3" pos="5136">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228600"/>
            <a:ext cx="9144000"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idx="1"/>
          </p:nvPr>
        </p:nvSpPr>
        <p:spPr>
          <a:xfrm>
            <a:off x="457200" y="990600"/>
            <a:ext cx="8229600" cy="55626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Jump Link"/>
          <p:cNvSpPr>
            <a:spLocks noGrp="1"/>
          </p:cNvSpPr>
          <p:nvPr>
            <p:ph type="body" sz="quarter" idx="12" hasCustomPrompt="1"/>
          </p:nvPr>
        </p:nvSpPr>
        <p:spPr>
          <a:xfrm>
            <a:off x="3467512" y="655320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585101225"/>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RedBar-Six Content Placeholders">
    <p:spTree>
      <p:nvGrpSpPr>
        <p:cNvPr id="1" name=""/>
        <p:cNvGrpSpPr/>
        <p:nvPr/>
      </p:nvGrpSpPr>
      <p:grpSpPr>
        <a:xfrm>
          <a:off x="0" y="0"/>
          <a:ext cx="0" cy="0"/>
          <a:chOff x="0" y="0"/>
          <a:chExt cx="0" cy="0"/>
        </a:xfrm>
      </p:grpSpPr>
      <p:sp>
        <p:nvSpPr>
          <p:cNvPr id="2" name="Slide Title"/>
          <p:cNvSpPr>
            <a:spLocks noGrp="1"/>
          </p:cNvSpPr>
          <p:nvPr>
            <p:ph type="title"/>
          </p:nvPr>
        </p:nvSpPr>
        <p:spPr>
          <a:xfrm>
            <a:off x="0" y="228600"/>
            <a:ext cx="9144000" cy="639762"/>
          </a:xfrm>
          <a:prstGeom prst="rect">
            <a:avLst/>
          </a:prstGeom>
        </p:spPr>
        <p:txBody>
          <a:bodyPr/>
          <a:lstStyle>
            <a:lvl1pPr>
              <a:defRPr lang="en-US" sz="3600" dirty="0">
                <a:solidFill>
                  <a:schemeClr val="bg2"/>
                </a:solidFill>
              </a:defRPr>
            </a:lvl1pPr>
          </a:lstStyle>
          <a:p>
            <a:pPr lvl="0"/>
            <a:r>
              <a:rPr lang="en-US" dirty="0"/>
              <a:t>Click to edit Master title style</a:t>
            </a:r>
          </a:p>
        </p:txBody>
      </p:sp>
      <p:sp>
        <p:nvSpPr>
          <p:cNvPr id="8" name="Content Placeholder 1"/>
          <p:cNvSpPr>
            <a:spLocks noGrp="1"/>
          </p:cNvSpPr>
          <p:nvPr>
            <p:ph sz="quarter" idx="12"/>
          </p:nvPr>
        </p:nvSpPr>
        <p:spPr>
          <a:xfrm>
            <a:off x="533400" y="1066800"/>
            <a:ext cx="8153400" cy="8382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3"/>
          </p:nvPr>
        </p:nvSpPr>
        <p:spPr>
          <a:xfrm>
            <a:off x="533400" y="2011680"/>
            <a:ext cx="8153400" cy="7620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quarter" idx="14"/>
          </p:nvPr>
        </p:nvSpPr>
        <p:spPr>
          <a:xfrm>
            <a:off x="533400" y="2880360"/>
            <a:ext cx="8153400" cy="6858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4"/>
          <p:cNvSpPr>
            <a:spLocks noGrp="1"/>
          </p:cNvSpPr>
          <p:nvPr>
            <p:ph sz="quarter" idx="15"/>
          </p:nvPr>
        </p:nvSpPr>
        <p:spPr>
          <a:xfrm>
            <a:off x="533400" y="3672840"/>
            <a:ext cx="8153400" cy="8382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5"/>
          <p:cNvSpPr>
            <a:spLocks noGrp="1"/>
          </p:cNvSpPr>
          <p:nvPr>
            <p:ph sz="quarter" idx="10"/>
          </p:nvPr>
        </p:nvSpPr>
        <p:spPr>
          <a:xfrm>
            <a:off x="533400" y="4617720"/>
            <a:ext cx="8153400" cy="9144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6"/>
          <p:cNvSpPr>
            <a:spLocks noGrp="1"/>
          </p:cNvSpPr>
          <p:nvPr>
            <p:ph sz="quarter" idx="11"/>
          </p:nvPr>
        </p:nvSpPr>
        <p:spPr>
          <a:xfrm>
            <a:off x="533400" y="5638800"/>
            <a:ext cx="8153400" cy="76200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Jump Link"/>
          <p:cNvSpPr>
            <a:spLocks noGrp="1"/>
          </p:cNvSpPr>
          <p:nvPr>
            <p:ph type="body" sz="quarter" idx="17" hasCustomPrompt="1"/>
          </p:nvPr>
        </p:nvSpPr>
        <p:spPr>
          <a:xfrm>
            <a:off x="3467512" y="65294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1" name="Photo Credit"/>
          <p:cNvSpPr>
            <a:spLocks noGrp="1"/>
          </p:cNvSpPr>
          <p:nvPr>
            <p:ph type="body" sz="quarter" idx="16"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88400185"/>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RedBar-12 Content Placeholders">
    <p:spTree>
      <p:nvGrpSpPr>
        <p:cNvPr id="1" name=""/>
        <p:cNvGrpSpPr/>
        <p:nvPr/>
      </p:nvGrpSpPr>
      <p:grpSpPr>
        <a:xfrm>
          <a:off x="0" y="0"/>
          <a:ext cx="0" cy="0"/>
          <a:chOff x="0" y="0"/>
          <a:chExt cx="0" cy="0"/>
        </a:xfrm>
      </p:grpSpPr>
      <p:sp>
        <p:nvSpPr>
          <p:cNvPr id="2" name="Slide Title"/>
          <p:cNvSpPr>
            <a:spLocks noGrp="1"/>
          </p:cNvSpPr>
          <p:nvPr>
            <p:ph type="title"/>
          </p:nvPr>
        </p:nvSpPr>
        <p:spPr>
          <a:xfrm>
            <a:off x="0" y="228600"/>
            <a:ext cx="9144000" cy="639762"/>
          </a:xfrm>
          <a:prstGeom prst="rect">
            <a:avLst/>
          </a:prstGeom>
        </p:spPr>
        <p:txBody>
          <a:bodyPr/>
          <a:lstStyle>
            <a:lvl1pPr>
              <a:defRPr lang="en-US" sz="3600" dirty="0">
                <a:solidFill>
                  <a:schemeClr val="bg2"/>
                </a:solidFill>
              </a:defRPr>
            </a:lvl1pPr>
          </a:lstStyle>
          <a:p>
            <a:pPr lvl="0"/>
            <a:r>
              <a:rPr lang="en-US" dirty="0"/>
              <a:t>Click to edit Master title style</a:t>
            </a:r>
          </a:p>
        </p:txBody>
      </p:sp>
      <p:sp>
        <p:nvSpPr>
          <p:cNvPr id="8" name="Content Placeholder 1"/>
          <p:cNvSpPr>
            <a:spLocks noGrp="1"/>
          </p:cNvSpPr>
          <p:nvPr>
            <p:ph sz="quarter" idx="12"/>
          </p:nvPr>
        </p:nvSpPr>
        <p:spPr>
          <a:xfrm>
            <a:off x="159416" y="10668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sz="quarter" idx="13"/>
          </p:nvPr>
        </p:nvSpPr>
        <p:spPr>
          <a:xfrm>
            <a:off x="159416" y="19812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quarter" idx="14"/>
          </p:nvPr>
        </p:nvSpPr>
        <p:spPr>
          <a:xfrm>
            <a:off x="159416" y="28956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4"/>
          <p:cNvSpPr>
            <a:spLocks noGrp="1"/>
          </p:cNvSpPr>
          <p:nvPr>
            <p:ph sz="quarter" idx="15"/>
          </p:nvPr>
        </p:nvSpPr>
        <p:spPr>
          <a:xfrm>
            <a:off x="159416" y="38100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5"/>
          <p:cNvSpPr>
            <a:spLocks noGrp="1"/>
          </p:cNvSpPr>
          <p:nvPr>
            <p:ph sz="quarter" idx="10"/>
          </p:nvPr>
        </p:nvSpPr>
        <p:spPr>
          <a:xfrm>
            <a:off x="159416" y="47244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6"/>
          <p:cNvSpPr>
            <a:spLocks noGrp="1"/>
          </p:cNvSpPr>
          <p:nvPr>
            <p:ph sz="quarter" idx="11"/>
          </p:nvPr>
        </p:nvSpPr>
        <p:spPr>
          <a:xfrm>
            <a:off x="159416" y="5638800"/>
            <a:ext cx="4114800" cy="82296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7"/>
          <p:cNvSpPr>
            <a:spLocks noGrp="1"/>
          </p:cNvSpPr>
          <p:nvPr>
            <p:ph sz="quarter" idx="18"/>
          </p:nvPr>
        </p:nvSpPr>
        <p:spPr>
          <a:xfrm>
            <a:off x="4800600" y="10668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dirty="0"/>
              <a:t>Click to edit Master text styles</a:t>
            </a:r>
          </a:p>
          <a:p>
            <a:pPr marL="800100" lvl="1" indent="-342900">
              <a:spcAft>
                <a:spcPts val="800"/>
              </a:spcAft>
              <a:buFont typeface="Arial" panose="020B0604020202020204" pitchFamily="34" charset="0"/>
              <a:buChar char="•"/>
            </a:pPr>
            <a:r>
              <a:rPr lang="en-US" dirty="0"/>
              <a:t>Second level</a:t>
            </a:r>
          </a:p>
          <a:p>
            <a:pPr marL="1200150" lvl="2" indent="-285750">
              <a:spcAft>
                <a:spcPts val="800"/>
              </a:spcAft>
              <a:buFont typeface="Arial" panose="020B0604020202020204" pitchFamily="34" charset="0"/>
            </a:pPr>
            <a:r>
              <a:rPr lang="en-US" dirty="0"/>
              <a:t>Third level</a:t>
            </a:r>
          </a:p>
          <a:p>
            <a:pPr marL="1657350" lvl="3" indent="-285750">
              <a:spcAft>
                <a:spcPts val="800"/>
              </a:spcAft>
              <a:buFont typeface="Arial" panose="020B0604020202020204" pitchFamily="34" charset="0"/>
              <a:buChar char="•"/>
            </a:pPr>
            <a:r>
              <a:rPr lang="en-US" dirty="0"/>
              <a:t>Fourth level</a:t>
            </a:r>
          </a:p>
          <a:p>
            <a:pPr marL="2114550" lvl="4" indent="-285750">
              <a:spcAft>
                <a:spcPts val="800"/>
              </a:spcAft>
              <a:buFont typeface="Arial" panose="020B0604020202020204" pitchFamily="34" charset="0"/>
              <a:buChar char="•"/>
            </a:pPr>
            <a:r>
              <a:rPr lang="en-US" dirty="0"/>
              <a:t>Fifth level</a:t>
            </a:r>
          </a:p>
        </p:txBody>
      </p:sp>
      <p:sp>
        <p:nvSpPr>
          <p:cNvPr id="19" name="Content Placeholder 8"/>
          <p:cNvSpPr>
            <a:spLocks noGrp="1"/>
          </p:cNvSpPr>
          <p:nvPr>
            <p:ph sz="quarter" idx="19"/>
          </p:nvPr>
        </p:nvSpPr>
        <p:spPr>
          <a:xfrm>
            <a:off x="4800600" y="19812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1" name="Content Placeholder 9"/>
          <p:cNvSpPr>
            <a:spLocks noGrp="1"/>
          </p:cNvSpPr>
          <p:nvPr>
            <p:ph sz="quarter" idx="20"/>
          </p:nvPr>
        </p:nvSpPr>
        <p:spPr>
          <a:xfrm>
            <a:off x="4800600" y="28956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3" name="Content Placeholder 10"/>
          <p:cNvSpPr>
            <a:spLocks noGrp="1"/>
          </p:cNvSpPr>
          <p:nvPr>
            <p:ph sz="quarter" idx="21"/>
          </p:nvPr>
        </p:nvSpPr>
        <p:spPr>
          <a:xfrm>
            <a:off x="4800600" y="38100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5" name="Content Placeholder 11"/>
          <p:cNvSpPr>
            <a:spLocks noGrp="1"/>
          </p:cNvSpPr>
          <p:nvPr>
            <p:ph sz="quarter" idx="22"/>
          </p:nvPr>
        </p:nvSpPr>
        <p:spPr>
          <a:xfrm>
            <a:off x="4800600" y="47244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27" name="Content Placeholder 12"/>
          <p:cNvSpPr>
            <a:spLocks noGrp="1"/>
          </p:cNvSpPr>
          <p:nvPr>
            <p:ph sz="quarter" idx="23"/>
          </p:nvPr>
        </p:nvSpPr>
        <p:spPr>
          <a:xfrm>
            <a:off x="4800600" y="5638800"/>
            <a:ext cx="4114800" cy="822960"/>
          </a:xfrm>
          <a:prstGeom prst="rect">
            <a:avLst/>
          </a:prstGeom>
        </p:spPr>
        <p:txBody>
          <a:bodyPr/>
          <a:lstStyle>
            <a:lvl1pPr>
              <a:defRPr lang="en-US" sz="2400" smtClean="0"/>
            </a:lvl1pPr>
            <a:lvl2pPr>
              <a:defRPr lang="en-US" sz="2000" smtClean="0"/>
            </a:lvl2pPr>
            <a:lvl3pPr>
              <a:defRPr lang="en-US" sz="1800" smtClean="0"/>
            </a:lvl3pPr>
            <a:lvl4pPr>
              <a:defRPr lang="en-US" sz="1600" smtClean="0"/>
            </a:lvl4pPr>
            <a:lvl5pPr>
              <a:defRPr lang="en-US" sz="1600"/>
            </a:lvl5pPr>
          </a:lstStyle>
          <a:p>
            <a:pPr marL="0" lvl="0" indent="0">
              <a:spcAft>
                <a:spcPts val="800"/>
              </a:spcAft>
              <a:buFont typeface="Arial" panose="020B0604020202020204" pitchFamily="34" charset="0"/>
              <a:buNone/>
            </a:pPr>
            <a:r>
              <a:rPr lang="en-US"/>
              <a:t>Click to edit Master text styles</a:t>
            </a:r>
          </a:p>
          <a:p>
            <a:pPr marL="800100" lvl="1" indent="-342900">
              <a:spcAft>
                <a:spcPts val="800"/>
              </a:spcAft>
              <a:buFont typeface="Arial" panose="020B0604020202020204" pitchFamily="34" charset="0"/>
              <a:buChar char="•"/>
            </a:pPr>
            <a:r>
              <a:rPr lang="en-US"/>
              <a:t>Second level</a:t>
            </a:r>
          </a:p>
          <a:p>
            <a:pPr marL="1200150" lvl="2" indent="-285750">
              <a:spcAft>
                <a:spcPts val="800"/>
              </a:spcAft>
              <a:buFont typeface="Arial" panose="020B0604020202020204" pitchFamily="34" charset="0"/>
            </a:pPr>
            <a:r>
              <a:rPr lang="en-US"/>
              <a:t>Third level</a:t>
            </a:r>
          </a:p>
          <a:p>
            <a:pPr marL="1657350" lvl="3" indent="-285750">
              <a:spcAft>
                <a:spcPts val="800"/>
              </a:spcAft>
              <a:buFont typeface="Arial" panose="020B0604020202020204" pitchFamily="34" charset="0"/>
              <a:buChar char="•"/>
            </a:pPr>
            <a:r>
              <a:rPr lang="en-US"/>
              <a:t>Fourth level</a:t>
            </a:r>
          </a:p>
          <a:p>
            <a:pPr marL="2114550" lvl="4" indent="-285750">
              <a:spcAft>
                <a:spcPts val="800"/>
              </a:spcAft>
              <a:buFont typeface="Arial" panose="020B0604020202020204" pitchFamily="34" charset="0"/>
              <a:buChar char="•"/>
            </a:pPr>
            <a:r>
              <a:rPr lang="en-US"/>
              <a:t>Fifth level</a:t>
            </a:r>
          </a:p>
        </p:txBody>
      </p:sp>
      <p:sp>
        <p:nvSpPr>
          <p:cNvPr id="13" name="Jump Link"/>
          <p:cNvSpPr>
            <a:spLocks noGrp="1"/>
          </p:cNvSpPr>
          <p:nvPr>
            <p:ph type="body" sz="quarter" idx="17" hasCustomPrompt="1"/>
          </p:nvPr>
        </p:nvSpPr>
        <p:spPr>
          <a:xfrm>
            <a:off x="3357063" y="6529450"/>
            <a:ext cx="2429874"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1" name="Photo Credit"/>
          <p:cNvSpPr>
            <a:spLocks noGrp="1"/>
          </p:cNvSpPr>
          <p:nvPr>
            <p:ph type="body" sz="quarter" idx="16"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019136693"/>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RedBar-Two Content">
    <p:spTree>
      <p:nvGrpSpPr>
        <p:cNvPr id="1" name=""/>
        <p:cNvGrpSpPr/>
        <p:nvPr/>
      </p:nvGrpSpPr>
      <p:grpSpPr>
        <a:xfrm>
          <a:off x="0" y="0"/>
          <a:ext cx="0" cy="0"/>
          <a:chOff x="0" y="0"/>
          <a:chExt cx="0" cy="0"/>
        </a:xfrm>
      </p:grpSpPr>
      <p:sp>
        <p:nvSpPr>
          <p:cNvPr id="7" name="Slide Title"/>
          <p:cNvSpPr>
            <a:spLocks noGrp="1"/>
          </p:cNvSpPr>
          <p:nvPr>
            <p:ph type="title"/>
          </p:nvPr>
        </p:nvSpPr>
        <p:spPr>
          <a:xfrm>
            <a:off x="-1" y="228600"/>
            <a:ext cx="9144001"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Content Placeholder 1"/>
          <p:cNvSpPr>
            <a:spLocks noGrp="1"/>
          </p:cNvSpPr>
          <p:nvPr>
            <p:ph sz="half" idx="1"/>
          </p:nvPr>
        </p:nvSpPr>
        <p:spPr>
          <a:xfrm>
            <a:off x="457200" y="914400"/>
            <a:ext cx="4038600" cy="561594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p:cNvSpPr>
            <a:spLocks noGrp="1"/>
          </p:cNvSpPr>
          <p:nvPr>
            <p:ph sz="half" idx="2"/>
          </p:nvPr>
        </p:nvSpPr>
        <p:spPr>
          <a:xfrm>
            <a:off x="4648200" y="914400"/>
            <a:ext cx="4038600" cy="5615940"/>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Jump Link"/>
          <p:cNvSpPr>
            <a:spLocks noGrp="1"/>
          </p:cNvSpPr>
          <p:nvPr>
            <p:ph type="body" sz="quarter" idx="12" hasCustomPrompt="1"/>
          </p:nvPr>
        </p:nvSpPr>
        <p:spPr>
          <a:xfrm>
            <a:off x="3357063" y="6529450"/>
            <a:ext cx="2429874"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0"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640177275"/>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RedBar-Two-Up 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4912202"/>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4912202"/>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Jump Link"/>
          <p:cNvSpPr>
            <a:spLocks noGrp="1"/>
          </p:cNvSpPr>
          <p:nvPr>
            <p:ph type="body" sz="quarter" idx="12" hasCustomPrompt="1"/>
          </p:nvPr>
        </p:nvSpPr>
        <p:spPr>
          <a:xfrm>
            <a:off x="3273243" y="6529450"/>
            <a:ext cx="2429874"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2"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523241250"/>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dTagline-Gray BG, Title-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436620" y="3581400"/>
            <a:ext cx="569976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a:t>Click to edit Master title style</a:t>
            </a:r>
            <a:endParaRPr lang="en-US" dirty="0"/>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871681697"/>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RedBar-4-up_Comparison">
    <p:spTree>
      <p:nvGrpSpPr>
        <p:cNvPr id="1" name=""/>
        <p:cNvGrpSpPr/>
        <p:nvPr/>
      </p:nvGrpSpPr>
      <p:grpSpPr>
        <a:xfrm>
          <a:off x="0" y="0"/>
          <a:ext cx="0" cy="0"/>
          <a:chOff x="0" y="0"/>
          <a:chExt cx="0" cy="0"/>
        </a:xfrm>
      </p:grpSpPr>
      <p:sp>
        <p:nvSpPr>
          <p:cNvPr id="9" name="Slide Title"/>
          <p:cNvSpPr>
            <a:spLocks noGrp="1"/>
          </p:cNvSpPr>
          <p:nvPr>
            <p:ph type="title"/>
          </p:nvPr>
        </p:nvSpPr>
        <p:spPr>
          <a:xfrm>
            <a:off x="-20713" y="228600"/>
            <a:ext cx="9185426" cy="609600"/>
          </a:xfrm>
          <a:prstGeom prst="rect">
            <a:avLst/>
          </a:prstGeom>
        </p:spPr>
        <p:txBody>
          <a:bodyPr/>
          <a:lstStyle>
            <a:lvl1pPr>
              <a:defRPr sz="3600">
                <a:solidFill>
                  <a:schemeClr val="bg2"/>
                </a:solidFill>
              </a:defRPr>
            </a:lvl1pPr>
          </a:lstStyle>
          <a:p>
            <a:r>
              <a:rPr lang="en-US" dirty="0"/>
              <a:t>Click to edit Master title style</a:t>
            </a:r>
          </a:p>
        </p:txBody>
      </p:sp>
      <p:sp>
        <p:nvSpPr>
          <p:cNvPr id="3" name="Header 1"/>
          <p:cNvSpPr>
            <a:spLocks noGrp="1"/>
          </p:cNvSpPr>
          <p:nvPr>
            <p:ph type="body" idx="1"/>
          </p:nvPr>
        </p:nvSpPr>
        <p:spPr>
          <a:xfrm>
            <a:off x="457201" y="960438"/>
            <a:ext cx="4040188"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1"/>
          <p:cNvSpPr>
            <a:spLocks noGrp="1"/>
          </p:cNvSpPr>
          <p:nvPr>
            <p:ph sz="half" idx="2"/>
          </p:nvPr>
        </p:nvSpPr>
        <p:spPr>
          <a:xfrm>
            <a:off x="457201" y="1600200"/>
            <a:ext cx="4040188"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Header 2"/>
          <p:cNvSpPr>
            <a:spLocks noGrp="1"/>
          </p:cNvSpPr>
          <p:nvPr>
            <p:ph type="body" sz="quarter" idx="3"/>
          </p:nvPr>
        </p:nvSpPr>
        <p:spPr>
          <a:xfrm>
            <a:off x="4645026" y="960438"/>
            <a:ext cx="4041775" cy="639762"/>
          </a:xfrm>
          <a:prstGeom prst="rect">
            <a:avLst/>
          </a:prstGeo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2"/>
          <p:cNvSpPr>
            <a:spLocks noGrp="1"/>
          </p:cNvSpPr>
          <p:nvPr>
            <p:ph sz="quarter" idx="4"/>
          </p:nvPr>
        </p:nvSpPr>
        <p:spPr>
          <a:xfrm>
            <a:off x="4645026" y="1600200"/>
            <a:ext cx="4041775"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Header 3"/>
          <p:cNvSpPr>
            <a:spLocks noGrp="1"/>
          </p:cNvSpPr>
          <p:nvPr>
            <p:ph type="body" sz="quarter" idx="12"/>
          </p:nvPr>
        </p:nvSpPr>
        <p:spPr>
          <a:xfrm>
            <a:off x="457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14" name="Content Placeholder 3"/>
          <p:cNvSpPr>
            <a:spLocks noGrp="1"/>
          </p:cNvSpPr>
          <p:nvPr>
            <p:ph sz="half" idx="14"/>
          </p:nvPr>
        </p:nvSpPr>
        <p:spPr>
          <a:xfrm>
            <a:off x="457200" y="4191000"/>
            <a:ext cx="4040188"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Header 4"/>
          <p:cNvSpPr>
            <a:spLocks noGrp="1"/>
          </p:cNvSpPr>
          <p:nvPr>
            <p:ph type="body" sz="quarter" idx="13"/>
          </p:nvPr>
        </p:nvSpPr>
        <p:spPr>
          <a:xfrm>
            <a:off x="4648200" y="3581400"/>
            <a:ext cx="4038600" cy="609600"/>
          </a:xfrm>
          <a:prstGeom prst="rect">
            <a:avLst/>
          </a:prstGeom>
        </p:spPr>
        <p:txBody>
          <a:bodyPr anchor="b"/>
          <a:lstStyle>
            <a:lvl1pPr>
              <a:defRPr lang="en-US" sz="2000" b="1" kern="1200" dirty="0">
                <a:solidFill>
                  <a:schemeClr val="tx1"/>
                </a:solidFill>
                <a:latin typeface="+mn-lt"/>
                <a:ea typeface="+mn-ea"/>
                <a:cs typeface="+mn-cs"/>
              </a:defRPr>
            </a:lvl1pPr>
          </a:lstStyle>
          <a:p>
            <a:pPr marL="0" lvl="0" indent="0" algn="l" defTabSz="457200" rtl="0" eaLnBrk="1" latinLnBrk="0" hangingPunct="1">
              <a:spcBef>
                <a:spcPct val="20000"/>
              </a:spcBef>
              <a:buFont typeface="Arial"/>
              <a:buNone/>
            </a:pPr>
            <a:r>
              <a:rPr lang="en-US" dirty="0"/>
              <a:t>Click to edit Master text styles</a:t>
            </a:r>
          </a:p>
        </p:txBody>
      </p:sp>
      <p:sp>
        <p:nvSpPr>
          <p:cNvPr id="15" name="Content Placeholder 4"/>
          <p:cNvSpPr>
            <a:spLocks noGrp="1"/>
          </p:cNvSpPr>
          <p:nvPr>
            <p:ph sz="quarter" idx="15"/>
          </p:nvPr>
        </p:nvSpPr>
        <p:spPr>
          <a:xfrm>
            <a:off x="4645025" y="4191000"/>
            <a:ext cx="4041775" cy="1752600"/>
          </a:xfrm>
          <a:prstGeom prst="rect">
            <a:avLst/>
          </a:prstGeom>
        </p:spPr>
        <p:txBody>
          <a:bodyPr/>
          <a:lstStyle>
            <a:lvl1pPr marL="0" indent="0">
              <a:spcAft>
                <a:spcPts val="800"/>
              </a:spcAft>
              <a:buFont typeface="Arial" panose="020B0604020202020204" pitchFamily="34" charset="0"/>
              <a:buNone/>
              <a:defRPr sz="2000"/>
            </a:lvl1pPr>
            <a:lvl2pPr marL="742950" indent="-285750">
              <a:spcAft>
                <a:spcPts val="800"/>
              </a:spcAft>
              <a:buFont typeface="Arial" panose="020B0604020202020204" pitchFamily="34" charset="0"/>
              <a:buChar char="•"/>
              <a:defRPr sz="1800"/>
            </a:lvl2pPr>
            <a:lvl3pPr marL="1200150" indent="-285750">
              <a:spcAft>
                <a:spcPts val="800"/>
              </a:spcAft>
              <a:buFont typeface="Arial" panose="020B0604020202020204" pitchFamily="34" charset="0"/>
              <a:buChar char="•"/>
              <a:defRPr sz="1600"/>
            </a:lvl3pPr>
            <a:lvl4pPr marL="1657350" indent="-285750">
              <a:spcAft>
                <a:spcPts val="800"/>
              </a:spcAft>
              <a:buFont typeface="Arial" panose="020B0604020202020204" pitchFamily="34" charset="0"/>
              <a:buChar char="•"/>
              <a:defRPr sz="1400"/>
            </a:lvl4pPr>
            <a:lvl5pPr marL="2114550" indent="-285750">
              <a:spcAft>
                <a:spcPts val="800"/>
              </a:spcAft>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Jump Link"/>
          <p:cNvSpPr>
            <a:spLocks noGrp="1"/>
          </p:cNvSpPr>
          <p:nvPr>
            <p:ph type="body" sz="quarter" idx="16" hasCustomPrompt="1"/>
          </p:nvPr>
        </p:nvSpPr>
        <p:spPr>
          <a:xfrm>
            <a:off x="3357063" y="5996050"/>
            <a:ext cx="2429874"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1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75369170"/>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RedBar-Content with Lef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457201"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457201"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3575050" y="304800"/>
            <a:ext cx="5111751" cy="6179819"/>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5026437" y="65294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8"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70458195"/>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RedBar-Content with Right Side-Caption">
    <p:spTree>
      <p:nvGrpSpPr>
        <p:cNvPr id="1" name=""/>
        <p:cNvGrpSpPr/>
        <p:nvPr/>
      </p:nvGrpSpPr>
      <p:grpSpPr>
        <a:xfrm>
          <a:off x="0" y="0"/>
          <a:ext cx="0" cy="0"/>
          <a:chOff x="0" y="0"/>
          <a:chExt cx="0" cy="0"/>
        </a:xfrm>
      </p:grpSpPr>
      <p:sp>
        <p:nvSpPr>
          <p:cNvPr id="2" name="Slide Title"/>
          <p:cNvSpPr>
            <a:spLocks noGrp="1"/>
          </p:cNvSpPr>
          <p:nvPr>
            <p:ph type="title"/>
          </p:nvPr>
        </p:nvSpPr>
        <p:spPr>
          <a:xfrm>
            <a:off x="5678487" y="304800"/>
            <a:ext cx="3008313" cy="838200"/>
          </a:xfrm>
          <a:prstGeom prst="rect">
            <a:avLst/>
          </a:prstGeom>
        </p:spPr>
        <p:txBody>
          <a:bodyPr anchor="b"/>
          <a:lstStyle>
            <a:lvl1pPr algn="l">
              <a:defRPr sz="18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5678487" y="1143000"/>
            <a:ext cx="3008313" cy="53340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3" name="Content Placeholder 1"/>
          <p:cNvSpPr>
            <a:spLocks noGrp="1"/>
          </p:cNvSpPr>
          <p:nvPr>
            <p:ph idx="1"/>
          </p:nvPr>
        </p:nvSpPr>
        <p:spPr>
          <a:xfrm>
            <a:off x="457200" y="304800"/>
            <a:ext cx="5111751" cy="6179819"/>
          </a:xfrm>
          <a:prstGeom prst="rect">
            <a:avLst/>
          </a:prstGeom>
        </p:spPr>
        <p:txBody>
          <a:bodyPr/>
          <a:lstStyle>
            <a:lvl1pPr marL="0" indent="0">
              <a:spcAft>
                <a:spcPts val="800"/>
              </a:spcAft>
              <a:buFont typeface="Arial" panose="020B0604020202020204" pitchFamily="34" charset="0"/>
              <a:buNone/>
              <a:defRPr sz="2400"/>
            </a:lvl1pPr>
            <a:lvl2pPr marL="800100" indent="-342900">
              <a:spcAft>
                <a:spcPts val="800"/>
              </a:spcAft>
              <a:buFont typeface="Arial" panose="020B0604020202020204" pitchFamily="34" charset="0"/>
              <a:buChar char="•"/>
              <a:defRPr sz="2000"/>
            </a:lvl2pPr>
            <a:lvl3pPr marL="1200150" indent="-285750">
              <a:spcAft>
                <a:spcPts val="800"/>
              </a:spcAft>
              <a:buFont typeface="Arial" panose="020B0604020202020204" pitchFamily="34" charset="0"/>
              <a:buChar char="•"/>
              <a:defRPr sz="1800"/>
            </a:lvl3pPr>
            <a:lvl4pPr marL="1657350" indent="-285750">
              <a:spcAft>
                <a:spcPts val="800"/>
              </a:spcAft>
              <a:buFont typeface="Arial" panose="020B0604020202020204" pitchFamily="34" charset="0"/>
              <a:buChar char="•"/>
              <a:defRPr sz="1600"/>
            </a:lvl4pPr>
            <a:lvl5pPr marL="2114550" indent="-285750">
              <a:spcAft>
                <a:spcPts val="800"/>
              </a:spcAft>
              <a:buFont typeface="Arial" panose="020B0604020202020204" pitchFamily="34" charset="0"/>
              <a:buChar cha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2" hasCustomPrompt="1"/>
          </p:nvPr>
        </p:nvSpPr>
        <p:spPr>
          <a:xfrm>
            <a:off x="1908587" y="65294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4063211217"/>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RedBar-Picture with Caption">
    <p:spTree>
      <p:nvGrpSpPr>
        <p:cNvPr id="1" name=""/>
        <p:cNvGrpSpPr/>
        <p:nvPr/>
      </p:nvGrpSpPr>
      <p:grpSpPr>
        <a:xfrm>
          <a:off x="0" y="0"/>
          <a:ext cx="0" cy="0"/>
          <a:chOff x="0" y="0"/>
          <a:chExt cx="0" cy="0"/>
        </a:xfrm>
      </p:grpSpPr>
      <p:sp>
        <p:nvSpPr>
          <p:cNvPr id="2" name="Slide Title"/>
          <p:cNvSpPr>
            <a:spLocks noGrp="1"/>
          </p:cNvSpPr>
          <p:nvPr>
            <p:ph type="title"/>
          </p:nvPr>
        </p:nvSpPr>
        <p:spPr>
          <a:xfrm>
            <a:off x="1828800" y="5253037"/>
            <a:ext cx="5486400" cy="566738"/>
          </a:xfrm>
          <a:prstGeom prst="rect">
            <a:avLst/>
          </a:prstGeom>
        </p:spPr>
        <p:txBody>
          <a:bodyPr anchor="b"/>
          <a:lstStyle>
            <a:lvl1pPr algn="l">
              <a:defRPr sz="2400" b="1">
                <a:solidFill>
                  <a:schemeClr val="bg2"/>
                </a:solidFill>
                <a:latin typeface="+mj-lt"/>
              </a:defRPr>
            </a:lvl1pPr>
          </a:lstStyle>
          <a:p>
            <a:r>
              <a:rPr lang="en-US" dirty="0"/>
              <a:t>Click to edit Master title style</a:t>
            </a:r>
          </a:p>
        </p:txBody>
      </p:sp>
      <p:sp>
        <p:nvSpPr>
          <p:cNvPr id="4" name="Text Placeholder 1"/>
          <p:cNvSpPr>
            <a:spLocks noGrp="1"/>
          </p:cNvSpPr>
          <p:nvPr>
            <p:ph type="body" sz="half" idx="2"/>
          </p:nvPr>
        </p:nvSpPr>
        <p:spPr>
          <a:xfrm>
            <a:off x="1828800" y="5895975"/>
            <a:ext cx="5486400" cy="6096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1"/>
          <p:cNvSpPr>
            <a:spLocks noGrp="1"/>
          </p:cNvSpPr>
          <p:nvPr>
            <p:ph type="pic" idx="1"/>
          </p:nvPr>
        </p:nvSpPr>
        <p:spPr>
          <a:xfrm>
            <a:off x="1028700" y="128650"/>
            <a:ext cx="7086600" cy="494462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7" name="Jump Link"/>
          <p:cNvSpPr>
            <a:spLocks noGrp="1"/>
          </p:cNvSpPr>
          <p:nvPr>
            <p:ph type="body" sz="quarter" idx="16" hasCustomPrompt="1"/>
          </p:nvPr>
        </p:nvSpPr>
        <p:spPr>
          <a:xfrm>
            <a:off x="3467512" y="5081650"/>
            <a:ext cx="2208976" cy="99950"/>
          </a:xfrm>
          <a:prstGeom prst="rect">
            <a:avLst/>
          </a:prstGeom>
        </p:spPr>
        <p:txBody>
          <a:bodyPr lIns="0" tIns="0" rIns="0" bIns="0"/>
          <a:lstStyle>
            <a:lvl1pPr marL="0" indent="0" algn="ctr">
              <a:buNone/>
              <a:defRPr sz="800"/>
            </a:lvl1pPr>
          </a:lstStyle>
          <a:p>
            <a:pPr lvl="0"/>
            <a:r>
              <a:rPr lang="en-US" dirty="0"/>
              <a:t>Add “Access the text alternative for slide images.”</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494773596"/>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RedBar-Title and Video">
    <p:spTree>
      <p:nvGrpSpPr>
        <p:cNvPr id="1" name=""/>
        <p:cNvGrpSpPr/>
        <p:nvPr/>
      </p:nvGrpSpPr>
      <p:grpSpPr>
        <a:xfrm>
          <a:off x="0" y="0"/>
          <a:ext cx="0" cy="0"/>
          <a:chOff x="0" y="0"/>
          <a:chExt cx="0" cy="0"/>
        </a:xfrm>
      </p:grpSpPr>
      <p:sp>
        <p:nvSpPr>
          <p:cNvPr id="2" name="Slide Title"/>
          <p:cNvSpPr>
            <a:spLocks noGrp="1"/>
          </p:cNvSpPr>
          <p:nvPr>
            <p:ph type="title"/>
          </p:nvPr>
        </p:nvSpPr>
        <p:spPr>
          <a:xfrm>
            <a:off x="-2251" y="228600"/>
            <a:ext cx="9172252" cy="609600"/>
          </a:xfrm>
          <a:prstGeom prst="rect">
            <a:avLst/>
          </a:prstGeom>
        </p:spPr>
        <p:txBody>
          <a:bodyPr/>
          <a:lstStyle>
            <a:lvl1pPr>
              <a:defRPr sz="3600">
                <a:solidFill>
                  <a:schemeClr val="bg2"/>
                </a:solidFill>
              </a:defRPr>
            </a:lvl1pPr>
          </a:lstStyle>
          <a:p>
            <a:r>
              <a:rPr lang="en-US" dirty="0"/>
              <a:t>Click to edit Master title style</a:t>
            </a:r>
          </a:p>
        </p:txBody>
      </p:sp>
      <p:sp>
        <p:nvSpPr>
          <p:cNvPr id="6" name="Media Placeholder 5"/>
          <p:cNvSpPr>
            <a:spLocks noGrp="1"/>
          </p:cNvSpPr>
          <p:nvPr>
            <p:ph type="media" sz="quarter" idx="11"/>
          </p:nvPr>
        </p:nvSpPr>
        <p:spPr>
          <a:xfrm>
            <a:off x="0" y="1066799"/>
            <a:ext cx="9144000" cy="5315957"/>
          </a:xfrm>
          <a:prstGeom prst="rect">
            <a:avLst/>
          </a:prstGeom>
        </p:spPr>
        <p:txBody>
          <a:bodyPr/>
          <a:lstStyle>
            <a:lvl1pPr marL="0" indent="0">
              <a:buNone/>
              <a:defRPr/>
            </a:lvl1pPr>
          </a:lstStyle>
          <a:p>
            <a:endParaRPr lang="en-US" dirty="0"/>
          </a:p>
        </p:txBody>
      </p:sp>
      <p:sp>
        <p:nvSpPr>
          <p:cNvPr id="5" name="Video Credit"/>
          <p:cNvSpPr>
            <a:spLocks noGrp="1"/>
          </p:cNvSpPr>
          <p:nvPr>
            <p:ph type="body" sz="quarter" idx="12"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Video Credit Here</a:t>
            </a:r>
          </a:p>
        </p:txBody>
      </p:sp>
    </p:spTree>
    <p:extLst>
      <p:ext uri="{BB962C8B-B14F-4D97-AF65-F5344CB8AC3E}">
        <p14:creationId xmlns:p14="http://schemas.microsoft.com/office/powerpoint/2010/main" val="360830037"/>
      </p:ext>
    </p:extLst>
  </p:cSld>
  <p:clrMapOvr>
    <a:masterClrMapping/>
  </p:clrMapOvr>
  <p:transition spd="med"/>
  <p:extLst mod="1">
    <p:ext uri="{DCECCB84-F9BA-43D5-87BE-67443E8EF086}">
      <p15:sldGuideLst xmlns:p15="http://schemas.microsoft.com/office/powerpoint/2012/main">
        <p15:guide id="1" orient="horz" pos="2160">
          <p15:clr>
            <a:srgbClr val="FBAE40"/>
          </p15:clr>
        </p15:guide>
        <p15:guide id="2" pos="528">
          <p15:clr>
            <a:srgbClr val="FBAE40"/>
          </p15:clr>
        </p15:guide>
        <p15:guide id="3" pos="5136">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No Tagline-Gray BG, 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429000"/>
            <a:ext cx="510540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228600" y="4114800"/>
            <a:ext cx="510540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2522376936"/>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No Tagline-Gray BG, 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733800" y="4260273"/>
            <a:ext cx="518160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14812026"/>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No Tagline-Gray BG, Title 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581400"/>
            <a:ext cx="51054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1723569251"/>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No Tagline-Gray BG, Title 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3586519968"/>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NoTagline-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dirty="0"/>
              <a:t>Click to edit Master title style</a:t>
            </a:r>
          </a:p>
        </p:txBody>
      </p:sp>
      <p:sp>
        <p:nvSpPr>
          <p:cNvPr id="3" name="Subtitle 1"/>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3840324138"/>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edTagline-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5"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196123268"/>
      </p:ext>
    </p:extLst>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NoTagline-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7"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4178326834"/>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NoTagline-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13" name="Photo Credit"/>
          <p:cNvSpPr>
            <a:spLocks noGrp="1"/>
          </p:cNvSpPr>
          <p:nvPr>
            <p:ph type="body" sz="quarter" idx="11" hasCustomPrompt="1"/>
          </p:nvPr>
        </p:nvSpPr>
        <p:spPr>
          <a:xfrm>
            <a:off x="5486400" y="6705600"/>
            <a:ext cx="3657600" cy="152400"/>
          </a:xfrm>
          <a:prstGeom prst="rect">
            <a:avLst/>
          </a:prstGeom>
        </p:spPr>
        <p:txBody>
          <a:bodyPr wrap="none" lIns="0" tIns="0" rIns="45720" bIns="0"/>
          <a:lstStyle>
            <a:lvl1pPr marL="0" indent="0" algn="r">
              <a:buNone/>
              <a:defRPr sz="800" baseline="0">
                <a:solidFill>
                  <a:srgbClr val="6A6A6A"/>
                </a:solidFill>
                <a:latin typeface="+mn-lt"/>
              </a:defRPr>
            </a:lvl1pPr>
            <a:lvl5pPr>
              <a:defRPr/>
            </a:lvl5pPr>
          </a:lstStyle>
          <a:p>
            <a:pPr lvl="0"/>
            <a:r>
              <a:rPr lang="en-US" dirty="0"/>
              <a:t>Insert Photo Credit Here</a:t>
            </a:r>
          </a:p>
        </p:txBody>
      </p:sp>
    </p:spTree>
    <p:extLst>
      <p:ext uri="{BB962C8B-B14F-4D97-AF65-F5344CB8AC3E}">
        <p14:creationId xmlns:p14="http://schemas.microsoft.com/office/powerpoint/2010/main" val="3090813493"/>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mallRedBar-Gray BG, Title &amp; Subtitle Left1_Title &amp; Subtitle Left">
    <p:spTree>
      <p:nvGrpSpPr>
        <p:cNvPr id="1" name=""/>
        <p:cNvGrpSpPr/>
        <p:nvPr/>
      </p:nvGrpSpPr>
      <p:grpSpPr>
        <a:xfrm>
          <a:off x="0" y="0"/>
          <a:ext cx="0" cy="0"/>
          <a:chOff x="0" y="0"/>
          <a:chExt cx="0" cy="0"/>
        </a:xfrm>
      </p:grpSpPr>
      <p:sp>
        <p:nvSpPr>
          <p:cNvPr id="8" name="Title Background"/>
          <p:cNvSpPr/>
          <p:nvPr userDrawn="1"/>
        </p:nvSpPr>
        <p:spPr>
          <a:xfrm>
            <a:off x="0" y="32766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429000"/>
            <a:ext cx="5105400" cy="609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228600" y="4114800"/>
            <a:ext cx="5105400" cy="685800"/>
          </a:xfrm>
          <a:prstGeom prst="rect">
            <a:avLst/>
          </a:prstGeom>
        </p:spPr>
        <p:txBody>
          <a:bodyPr/>
          <a:lstStyle>
            <a:lvl1pPr marL="0" indent="0">
              <a:buNone/>
              <a:defRPr sz="2000" b="0">
                <a:solidFill>
                  <a:schemeClr val="bg1"/>
                </a:solidFill>
                <a:latin typeface="ArumSans Bold"/>
              </a:defRPr>
            </a:lvl1pPr>
            <a:lvl2pPr marL="457200" indent="0">
              <a:buNone/>
              <a:defRPr sz="2000" b="0">
                <a:solidFill>
                  <a:schemeClr val="bg1"/>
                </a:solidFill>
                <a:latin typeface="ArumSans Bold"/>
              </a:defRPr>
            </a:lvl2pPr>
            <a:lvl3pPr marL="914400" indent="0">
              <a:buNone/>
              <a:defRPr sz="2000" b="0">
                <a:solidFill>
                  <a:schemeClr val="bg1"/>
                </a:solidFill>
                <a:latin typeface="ArumSans Bold"/>
              </a:defRPr>
            </a:lvl3pPr>
            <a:lvl4pPr marL="1371600" indent="0">
              <a:buNone/>
              <a:defRPr sz="2000" b="0">
                <a:solidFill>
                  <a:schemeClr val="bg1"/>
                </a:solidFill>
                <a:latin typeface="ArumSans Bold"/>
              </a:defRPr>
            </a:lvl4pPr>
            <a:lvl5pPr marL="1828800" indent="0">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664409434"/>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mallRedBar-Gray BG, Title &amp; Subtitle Left1_Title &amp; Subtitle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609600"/>
          </a:xfrm>
          <a:prstGeom prst="rect">
            <a:avLst/>
          </a:prstGeom>
          <a:effectLst>
            <a:outerShdw blurRad="50800" dist="38100" dir="5400000" algn="t" rotWithShape="0">
              <a:prstClr val="black">
                <a:alpha val="40000"/>
              </a:prstClr>
            </a:outerShdw>
          </a:effectLst>
        </p:spPr>
        <p:txBody>
          <a:bodyPr/>
          <a:lstStyle>
            <a:lvl1pPr algn="r">
              <a:defRPr sz="3600">
                <a:solidFill>
                  <a:schemeClr val="bg1"/>
                </a:solidFill>
              </a:defRPr>
            </a:lvl1pPr>
          </a:lstStyle>
          <a:p>
            <a:r>
              <a:rPr lang="en-US" dirty="0"/>
              <a:t>Click to edit Master title style</a:t>
            </a:r>
          </a:p>
        </p:txBody>
      </p:sp>
      <p:sp>
        <p:nvSpPr>
          <p:cNvPr id="7" name="Text Placeholder 1"/>
          <p:cNvSpPr>
            <a:spLocks noGrp="1"/>
          </p:cNvSpPr>
          <p:nvPr>
            <p:ph type="body" sz="quarter" idx="10"/>
          </p:nvPr>
        </p:nvSpPr>
        <p:spPr>
          <a:xfrm>
            <a:off x="3733800" y="4260273"/>
            <a:ext cx="5181600" cy="692727"/>
          </a:xfrm>
          <a:prstGeom prst="rect">
            <a:avLst/>
          </a:prstGeom>
        </p:spPr>
        <p:txBody>
          <a:bodyPr/>
          <a:lstStyle>
            <a:lvl1pPr marL="0" indent="0" algn="r">
              <a:buNone/>
              <a:defRPr sz="2000" b="0">
                <a:solidFill>
                  <a:schemeClr val="bg1"/>
                </a:solidFill>
                <a:latin typeface="ArumSans Bold"/>
              </a:defRPr>
            </a:lvl1pPr>
            <a:lvl2pPr marL="457200" indent="0" algn="r">
              <a:buNone/>
              <a:defRPr sz="2000" b="0">
                <a:solidFill>
                  <a:schemeClr val="bg1"/>
                </a:solidFill>
                <a:latin typeface="ArumSans Bold"/>
              </a:defRPr>
            </a:lvl2pPr>
            <a:lvl3pPr marL="914400" indent="0" algn="r">
              <a:buNone/>
              <a:defRPr sz="2000" b="0">
                <a:solidFill>
                  <a:schemeClr val="bg1"/>
                </a:solidFill>
                <a:latin typeface="ArumSans Bold"/>
              </a:defRPr>
            </a:lvl3pPr>
            <a:lvl4pPr marL="1371600" indent="0" algn="r">
              <a:buNone/>
              <a:defRPr sz="2000" b="0">
                <a:solidFill>
                  <a:schemeClr val="bg1"/>
                </a:solidFill>
                <a:latin typeface="ArumSans Bold"/>
              </a:defRPr>
            </a:lvl4pPr>
            <a:lvl5pPr marL="1828800" indent="0" algn="r">
              <a:buNone/>
              <a:defRPr sz="2000" b="0">
                <a:solidFill>
                  <a:schemeClr val="bg1"/>
                </a:solidFill>
                <a:latin typeface="ArumSans Bold"/>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490125832"/>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mallRedBar-Gray BG, Title Only Left">
    <p:spTree>
      <p:nvGrpSpPr>
        <p:cNvPr id="1" name=""/>
        <p:cNvGrpSpPr/>
        <p:nvPr/>
      </p:nvGrpSpPr>
      <p:grpSpPr>
        <a:xfrm>
          <a:off x="0" y="0"/>
          <a:ext cx="0" cy="0"/>
          <a:chOff x="0" y="0"/>
          <a:chExt cx="0" cy="0"/>
        </a:xfrm>
      </p:grpSpPr>
      <p:sp>
        <p:nvSpPr>
          <p:cNvPr id="8" name="Title background"/>
          <p:cNvSpPr/>
          <p:nvPr userDrawn="1"/>
        </p:nvSpPr>
        <p:spPr>
          <a:xfrm>
            <a:off x="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228600" y="3581400"/>
            <a:ext cx="51054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1399762987"/>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mallRedBar-Gray BG, Title Only Right">
    <p:spTree>
      <p:nvGrpSpPr>
        <p:cNvPr id="1" name=""/>
        <p:cNvGrpSpPr/>
        <p:nvPr/>
      </p:nvGrpSpPr>
      <p:grpSpPr>
        <a:xfrm>
          <a:off x="0" y="0"/>
          <a:ext cx="0" cy="0"/>
          <a:chOff x="0" y="0"/>
          <a:chExt cx="0" cy="0"/>
        </a:xfrm>
      </p:grpSpPr>
      <p:sp>
        <p:nvSpPr>
          <p:cNvPr id="8" name="Title Background"/>
          <p:cNvSpPr/>
          <p:nvPr userDrawn="1"/>
        </p:nvSpPr>
        <p:spPr>
          <a:xfrm>
            <a:off x="3429000" y="3429000"/>
            <a:ext cx="5715000" cy="1752600"/>
          </a:xfrm>
          <a:prstGeom prst="rect">
            <a:avLst/>
          </a:prstGeom>
          <a:solidFill>
            <a:schemeClr val="tx1">
              <a:alpha val="47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Slide Title"/>
          <p:cNvSpPr>
            <a:spLocks noGrp="1"/>
          </p:cNvSpPr>
          <p:nvPr>
            <p:ph type="ctrTitle"/>
          </p:nvPr>
        </p:nvSpPr>
        <p:spPr>
          <a:xfrm>
            <a:off x="3733800" y="3581400"/>
            <a:ext cx="5181600" cy="1371600"/>
          </a:xfrm>
          <a:prstGeom prst="rect">
            <a:avLst/>
          </a:prstGeom>
          <a:effectLst>
            <a:outerShdw blurRad="50800" dist="38100" dir="5400000" algn="t" rotWithShape="0">
              <a:prstClr val="black">
                <a:alpha val="40000"/>
              </a:prstClr>
            </a:outerShdw>
          </a:effectLst>
        </p:spPr>
        <p:txBody>
          <a:bodyPr/>
          <a:lstStyle>
            <a:lvl1pPr>
              <a:defRPr sz="3600">
                <a:solidFill>
                  <a:schemeClr val="bg1"/>
                </a:solidFill>
              </a:defRPr>
            </a:lvl1pPr>
          </a:lstStyle>
          <a:p>
            <a:r>
              <a:rPr lang="en-US" dirty="0"/>
              <a:t>Click to edit Master title style</a:t>
            </a:r>
          </a:p>
        </p:txBody>
      </p:sp>
      <p:sp>
        <p:nvSpPr>
          <p:cNvPr id="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721603542"/>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mallRedBar-SimpleTitle&amp;Subtitle">
    <p:spTree>
      <p:nvGrpSpPr>
        <p:cNvPr id="1" name=""/>
        <p:cNvGrpSpPr/>
        <p:nvPr/>
      </p:nvGrpSpPr>
      <p:grpSpPr>
        <a:xfrm>
          <a:off x="0" y="0"/>
          <a:ext cx="0" cy="0"/>
          <a:chOff x="0" y="0"/>
          <a:chExt cx="0" cy="0"/>
        </a:xfrm>
      </p:grpSpPr>
      <p:sp>
        <p:nvSpPr>
          <p:cNvPr id="2" name="Slide Title"/>
          <p:cNvSpPr>
            <a:spLocks noGrp="1"/>
          </p:cNvSpPr>
          <p:nvPr>
            <p:ph type="ctrTitle"/>
          </p:nvPr>
        </p:nvSpPr>
        <p:spPr>
          <a:xfrm>
            <a:off x="0" y="2130426"/>
            <a:ext cx="9144000" cy="1470025"/>
          </a:xfrm>
          <a:prstGeom prst="rect">
            <a:avLst/>
          </a:prstGeom>
        </p:spPr>
        <p:txBody>
          <a:bodyPr/>
          <a:lstStyle>
            <a:lvl1pPr>
              <a:defRPr sz="4800">
                <a:solidFill>
                  <a:schemeClr val="bg2"/>
                </a:solidFill>
                <a:latin typeface="+mj-lt"/>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rgbClr val="6A6A6A"/>
                </a:solidFill>
                <a:latin typeface="ArumSans Regular"/>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31410258"/>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mallRedBar-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dirty="0"/>
              <a:t>Click to edit Master title style</a:t>
            </a:r>
          </a:p>
        </p:txBody>
      </p:sp>
      <p:sp>
        <p:nvSpPr>
          <p:cNvPr id="3" name="Text Placeholder 2"/>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5"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60307201"/>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mallRedBar-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dirty="0"/>
              <a:t>Click to edit Master title style</a:t>
            </a:r>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Photo Credit"/>
          <p:cNvSpPr>
            <a:spLocks noGrp="1"/>
          </p:cNvSpPr>
          <p:nvPr>
            <p:ph type="body" sz="quarter" idx="11" hasCustomPrompt="1"/>
          </p:nvPr>
        </p:nvSpPr>
        <p:spPr>
          <a:xfrm>
            <a:off x="6477000" y="6705600"/>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303470187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dTagline-Text above Title">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4406900"/>
            <a:ext cx="7772400" cy="1362075"/>
          </a:xfrm>
          <a:prstGeom prst="rect">
            <a:avLst/>
          </a:prstGeom>
        </p:spPr>
        <p:txBody>
          <a:bodyPr anchor="t"/>
          <a:lstStyle>
            <a:lvl1pPr algn="l">
              <a:defRPr sz="3600" b="1" cap="all">
                <a:solidFill>
                  <a:schemeClr val="bg2"/>
                </a:solidFill>
                <a:latin typeface="+mj-lt"/>
              </a:defRPr>
            </a:lvl1pPr>
          </a:lstStyle>
          <a:p>
            <a:r>
              <a:rPr lang="en-US"/>
              <a:t>Click to edit Master title style</a:t>
            </a:r>
            <a:endParaRPr lang="en-US" dirty="0"/>
          </a:p>
        </p:txBody>
      </p:sp>
      <p:sp>
        <p:nvSpPr>
          <p:cNvPr id="3" name="Text Placeholder 1"/>
          <p:cNvSpPr>
            <a:spLocks noGrp="1"/>
          </p:cNvSpPr>
          <p:nvPr>
            <p:ph type="body" idx="1"/>
          </p:nvPr>
        </p:nvSpPr>
        <p:spPr>
          <a:xfrm>
            <a:off x="685800" y="2906714"/>
            <a:ext cx="7772400" cy="1500187"/>
          </a:xfrm>
          <a:prstGeom prst="rect">
            <a:avLst/>
          </a:prstGeom>
        </p:spPr>
        <p:txBody>
          <a:bodyPr anchor="b"/>
          <a:lstStyle>
            <a:lvl1pPr marL="0" indent="0">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495920795"/>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dTagline-Title above text">
    <p:spTree>
      <p:nvGrpSpPr>
        <p:cNvPr id="1" name=""/>
        <p:cNvGrpSpPr/>
        <p:nvPr/>
      </p:nvGrpSpPr>
      <p:grpSpPr>
        <a:xfrm>
          <a:off x="0" y="0"/>
          <a:ext cx="0" cy="0"/>
          <a:chOff x="0" y="0"/>
          <a:chExt cx="0" cy="0"/>
        </a:xfrm>
      </p:grpSpPr>
      <p:sp>
        <p:nvSpPr>
          <p:cNvPr id="2" name="Slide Title"/>
          <p:cNvSpPr>
            <a:spLocks noGrp="1"/>
          </p:cNvSpPr>
          <p:nvPr>
            <p:ph type="title"/>
          </p:nvPr>
        </p:nvSpPr>
        <p:spPr>
          <a:xfrm>
            <a:off x="685800" y="2775099"/>
            <a:ext cx="7772400" cy="1362075"/>
          </a:xfrm>
          <a:prstGeom prst="rect">
            <a:avLst/>
          </a:prstGeom>
        </p:spPr>
        <p:txBody>
          <a:bodyPr anchor="b" anchorCtr="0"/>
          <a:lstStyle>
            <a:lvl1pPr algn="l">
              <a:spcBef>
                <a:spcPts val="480"/>
              </a:spcBef>
              <a:defRPr sz="3600" b="1" cap="all">
                <a:solidFill>
                  <a:schemeClr val="bg2"/>
                </a:solidFill>
                <a:latin typeface="+mj-lt"/>
              </a:defRPr>
            </a:lvl1pPr>
          </a:lstStyle>
          <a:p>
            <a:r>
              <a:rPr lang="en-US"/>
              <a:t>Click to edit Master title style</a:t>
            </a:r>
            <a:endParaRPr lang="en-US" dirty="0"/>
          </a:p>
        </p:txBody>
      </p:sp>
      <p:sp>
        <p:nvSpPr>
          <p:cNvPr id="3" name="Text Placeholder 1"/>
          <p:cNvSpPr>
            <a:spLocks noGrp="1"/>
          </p:cNvSpPr>
          <p:nvPr>
            <p:ph type="body" idx="1"/>
          </p:nvPr>
        </p:nvSpPr>
        <p:spPr>
          <a:xfrm>
            <a:off x="685800" y="4138613"/>
            <a:ext cx="7772400" cy="1500187"/>
          </a:xfrm>
          <a:prstGeom prst="rect">
            <a:avLst/>
          </a:prstGeom>
        </p:spPr>
        <p:txBody>
          <a:bodyPr anchor="t" anchorCtr="0"/>
          <a:lstStyle>
            <a:lvl1pPr marL="0" indent="0">
              <a:spcBef>
                <a:spcPts val="0"/>
              </a:spcBef>
              <a:buNone/>
              <a:defRPr sz="2000">
                <a:solidFill>
                  <a:srgbClr val="6A6A6A"/>
                </a:solidFill>
                <a:latin typeface="ArumSans Regular"/>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6" name="Photo Credit"/>
          <p:cNvSpPr>
            <a:spLocks noGrp="1"/>
          </p:cNvSpPr>
          <p:nvPr>
            <p:ph type="body" sz="quarter" idx="11" hasCustomPrompt="1"/>
          </p:nvPr>
        </p:nvSpPr>
        <p:spPr>
          <a:xfrm>
            <a:off x="6477000" y="6422066"/>
            <a:ext cx="2667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403542204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4191000" y="6400800"/>
            <a:ext cx="4876800" cy="274638"/>
          </a:xfrm>
          <a:prstGeom prst="rect">
            <a:avLst/>
          </a:prstGeom>
          <a:noFill/>
          <a:ln w="9525">
            <a:noFill/>
            <a:miter lim="800000"/>
            <a:headEnd/>
            <a:tailEnd/>
          </a:ln>
          <a:effectLst/>
        </p:spPr>
        <p:txBody>
          <a:bodyPr>
            <a:spAutoFit/>
          </a:bodyPr>
          <a:lstStyle/>
          <a:p>
            <a:pPr algn="r">
              <a:defRPr/>
            </a:pPr>
            <a:r>
              <a:rPr lang="en-US" sz="1200" b="1" i="1" dirty="0">
                <a:solidFill>
                  <a:schemeClr val="bg1"/>
                </a:solidFill>
                <a:latin typeface="Century Schoolbook" pitchFamily="18" charset="0"/>
              </a:rPr>
              <a:t>© The McGraw-Hill Companies, All Rights Reserved</a:t>
            </a:r>
          </a:p>
        </p:txBody>
      </p:sp>
      <p:sp>
        <p:nvSpPr>
          <p:cNvPr id="227332" name="Rectangle 4"/>
          <p:cNvSpPr>
            <a:spLocks noGrp="1" noChangeArrowheads="1"/>
          </p:cNvSpPr>
          <p:nvPr>
            <p:ph type="subTitle" idx="1"/>
          </p:nvPr>
        </p:nvSpPr>
        <p:spPr>
          <a:xfrm>
            <a:off x="0" y="0"/>
            <a:ext cx="4343400" cy="6172200"/>
          </a:xfrm>
          <a:effectLst>
            <a:outerShdw dist="35921" dir="8100000" algn="ctr" rotWithShape="0">
              <a:schemeClr val="tx1"/>
            </a:outerShdw>
          </a:effectLst>
        </p:spPr>
        <p:txBody>
          <a:bodyPr anchor="ctr" anchorCtr="1"/>
          <a:lstStyle>
            <a:lvl1pPr marL="0" indent="0" algn="ctr">
              <a:buFontTx/>
              <a:buNone/>
              <a:defRPr sz="4000" baseline="0">
                <a:solidFill>
                  <a:srgbClr val="C00000"/>
                </a:solidFill>
                <a:effectLst>
                  <a:outerShdw blurRad="38100" dist="38100" dir="2700000" algn="tl">
                    <a:srgbClr val="000000"/>
                  </a:outerShdw>
                </a:effectLst>
              </a:defRPr>
            </a:lvl1pPr>
          </a:lstStyle>
          <a:p>
            <a:r>
              <a:rPr lang="en-US" dirty="0"/>
              <a:t>Click to edit Master subtitle style</a:t>
            </a:r>
          </a:p>
        </p:txBody>
      </p:sp>
    </p:spTree>
    <p:extLst>
      <p:ext uri="{BB962C8B-B14F-4D97-AF65-F5344CB8AC3E}">
        <p14:creationId xmlns:p14="http://schemas.microsoft.com/office/powerpoint/2010/main" val="3924153623"/>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B6A65E-2E7B-45D1-A4B9-0680C068B11A}"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extLst>
      <p:ext uri="{BB962C8B-B14F-4D97-AF65-F5344CB8AC3E}">
        <p14:creationId xmlns:p14="http://schemas.microsoft.com/office/powerpoint/2010/main" val="3184343996"/>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5" Type="http://schemas.openxmlformats.org/officeDocument/2006/relationships/slideLayout" Target="../slideLayouts/slideLayout22.xml"/><Relationship Id="rId10" Type="http://schemas.openxmlformats.org/officeDocument/2006/relationships/image" Target="../media/image3.gif"/><Relationship Id="rId4" Type="http://schemas.openxmlformats.org/officeDocument/2006/relationships/slideLayout" Target="../slideLayouts/slideLayout21.xml"/><Relationship Id="rId9"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theme" Target="../theme/theme3.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theme" Target="../theme/theme4.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47.xml"/><Relationship Id="rId7" Type="http://schemas.openxmlformats.org/officeDocument/2006/relationships/slideLayout" Target="../slideLayouts/slideLayout51.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5" Type="http://schemas.openxmlformats.org/officeDocument/2006/relationships/slideLayout" Target="../slideLayouts/slideLayout49.xml"/><Relationship Id="rId4" Type="http://schemas.openxmlformats.org/officeDocument/2006/relationships/slideLayout" Target="../slideLayouts/slideLayout48.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54.xml"/><Relationship Id="rId7" Type="http://schemas.openxmlformats.org/officeDocument/2006/relationships/slideLayout" Target="../slideLayouts/slideLayout58.xml"/><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slideLayout" Target="../slideLayouts/slideLayout57.xml"/><Relationship Id="rId5" Type="http://schemas.openxmlformats.org/officeDocument/2006/relationships/slideLayout" Target="../slideLayouts/slideLayout56.xml"/><Relationship Id="rId4"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MH Logo" descr="Logo: McGraw-Hill Education"/>
          <p:cNvPicPr>
            <a:picLocks noChangeAspect="1"/>
          </p:cNvPicPr>
          <p:nvPr userDrawn="1"/>
        </p:nvPicPr>
        <p:blipFill>
          <a:blip r:embed="rId19" cstate="print">
            <a:extLst>
              <a:ext uri="{28A0092B-C50C-407E-A947-70E740481C1C}">
                <a14:useLocalDpi xmlns:a14="http://schemas.microsoft.com/office/drawing/2010/main" val="0"/>
              </a:ext>
            </a:extLst>
          </a:blip>
          <a:stretch>
            <a:fillRect/>
          </a:stretch>
        </p:blipFill>
        <p:spPr>
          <a:xfrm>
            <a:off x="0" y="0"/>
            <a:ext cx="762000" cy="762000"/>
          </a:xfrm>
          <a:prstGeom prst="rect">
            <a:avLst/>
          </a:prstGeom>
        </p:spPr>
      </p:pic>
      <p:sp>
        <p:nvSpPr>
          <p:cNvPr id="13" name="Red Bar"/>
          <p:cNvSpPr/>
          <p:nvPr userDrawn="1"/>
        </p:nvSpPr>
        <p:spPr>
          <a:xfrm>
            <a:off x="0" y="6248400"/>
            <a:ext cx="9144000" cy="503767"/>
          </a:xfrm>
          <a:prstGeom prst="rect">
            <a:avLst/>
          </a:prstGeom>
          <a:solidFill>
            <a:srgbClr val="C30C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pic>
        <p:nvPicPr>
          <p:cNvPr id="12" name="MH Tagline" descr="Tagline: Because learning changes everything.™"/>
          <p:cNvPicPr>
            <a:picLocks noChangeAspect="1"/>
          </p:cNvPicPr>
          <p:nvPr userDrawn="1"/>
        </p:nvPicPr>
        <p:blipFill>
          <a:blip r:embed="rId20" cstate="print">
            <a:extLst>
              <a:ext uri="{28A0092B-C50C-407E-A947-70E740481C1C}">
                <a14:useLocalDpi xmlns:a14="http://schemas.microsoft.com/office/drawing/2010/main" val="0"/>
              </a:ext>
            </a:extLst>
          </a:blip>
          <a:stretch>
            <a:fillRect/>
          </a:stretch>
        </p:blipFill>
        <p:spPr>
          <a:xfrm>
            <a:off x="53481" y="6351925"/>
            <a:ext cx="3223119" cy="272375"/>
          </a:xfrm>
          <a:prstGeom prst="rect">
            <a:avLst/>
          </a:prstGeom>
        </p:spPr>
      </p:pic>
    </p:spTree>
    <p:extLst>
      <p:ext uri="{BB962C8B-B14F-4D97-AF65-F5344CB8AC3E}">
        <p14:creationId xmlns:p14="http://schemas.microsoft.com/office/powerpoint/2010/main" val="4158635278"/>
      </p:ext>
    </p:extLst>
  </p:cSld>
  <p:clrMap bg1="lt1" tx1="dk1" bg2="lt2" tx2="dk2" accent1="accent1" accent2="accent2" accent3="accent3" accent4="accent4" accent5="accent5" accent6="accent6" hlink="hlink" folHlink="folHlink"/>
  <p:sldLayoutIdLst>
    <p:sldLayoutId id="2147484153" r:id="rId1"/>
    <p:sldLayoutId id="2147484154" r:id="rId2"/>
    <p:sldLayoutId id="2147484155" r:id="rId3"/>
    <p:sldLayoutId id="2147484156" r:id="rId4"/>
    <p:sldLayoutId id="2147484157" r:id="rId5"/>
    <p:sldLayoutId id="2147484158" r:id="rId6"/>
    <p:sldLayoutId id="2147484159" r:id="rId7"/>
    <p:sldLayoutId id="2147484160" r:id="rId8"/>
    <p:sldLayoutId id="2147484161" r:id="rId9"/>
    <p:sldLayoutId id="2147484162" r:id="rId10"/>
    <p:sldLayoutId id="2147484163" r:id="rId11"/>
    <p:sldLayoutId id="2147484164" r:id="rId12"/>
    <p:sldLayoutId id="2147484165" r:id="rId13"/>
    <p:sldLayoutId id="2147484166" r:id="rId14"/>
    <p:sldLayoutId id="2147484167" r:id="rId15"/>
    <p:sldLayoutId id="2147484168" r:id="rId16"/>
    <p:sldLayoutId id="2147484151" r:id="rId17"/>
  </p:sldLayoutIdLst>
  <p:transition spd="med"/>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0" marR="0" indent="0" algn="r" defTabSz="914400" rtl="0" eaLnBrk="1" fontAlgn="auto" latinLnBrk="0" hangingPunct="1">
        <a:lnSpc>
          <a:spcPct val="100000"/>
        </a:lnSpc>
        <a:spcBef>
          <a:spcPts val="0"/>
        </a:spcBef>
        <a:spcAft>
          <a:spcPts val="0"/>
        </a:spcAft>
        <a:buClrTx/>
        <a:buSzTx/>
        <a:buFontTx/>
        <a:buNone/>
        <a:tabLst/>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MH Logo" descr="Logo: McGraw-Hill Education"/>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0" y="0"/>
            <a:ext cx="762000" cy="762000"/>
          </a:xfrm>
          <a:prstGeom prst="rect">
            <a:avLst/>
          </a:prstGeom>
        </p:spPr>
      </p:pic>
      <p:pic>
        <p:nvPicPr>
          <p:cNvPr id="2" name="MH Tagline" descr="Tag line: Because learning changes everything™"/>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0" y="6257775"/>
            <a:ext cx="3371850" cy="476250"/>
          </a:xfrm>
          <a:prstGeom prst="rect">
            <a:avLst/>
          </a:prstGeom>
        </p:spPr>
      </p:pic>
    </p:spTree>
    <p:extLst>
      <p:ext uri="{BB962C8B-B14F-4D97-AF65-F5344CB8AC3E}">
        <p14:creationId xmlns:p14="http://schemas.microsoft.com/office/powerpoint/2010/main" val="1146213491"/>
      </p:ext>
    </p:extLst>
  </p:cSld>
  <p:clrMap bg1="lt1" tx1="dk1" bg2="lt2" tx2="dk2" accent1="accent1" accent2="accent2" accent3="accent3" accent4="accent4" accent5="accent5" accent6="accent6" hlink="hlink" folHlink="folHlink"/>
  <p:sldLayoutIdLst>
    <p:sldLayoutId id="2147484170" r:id="rId1"/>
    <p:sldLayoutId id="2147484171" r:id="rId2"/>
    <p:sldLayoutId id="2147484172" r:id="rId3"/>
    <p:sldLayoutId id="2147484173" r:id="rId4"/>
    <p:sldLayoutId id="2147484174" r:id="rId5"/>
    <p:sldLayoutId id="2147484175" r:id="rId6"/>
    <p:sldLayoutId id="2147484176" r:id="rId7"/>
  </p:sldLayoutIdLst>
  <p:transition spd="med"/>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EABCC0-4015-442D-A50A-F28A526CE51D}"/>
              </a:ext>
            </a:extLst>
          </p:cNvPr>
          <p:cNvSpPr/>
          <p:nvPr userDrawn="1"/>
        </p:nvSpPr>
        <p:spPr>
          <a:xfrm>
            <a:off x="220579" y="6642556"/>
            <a:ext cx="8915400" cy="215444"/>
          </a:xfrm>
          <a:prstGeom prst="rect">
            <a:avLst/>
          </a:prstGeom>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 typeface="Arial"/>
              <a:buNone/>
              <a:tabLst/>
              <a:defRPr/>
            </a:pPr>
            <a:r>
              <a:rPr kumimoji="0" lang="en-US" sz="800" b="0" i="0" u="none" strike="noStrike" kern="1200" cap="none" spc="0" normalizeH="0" baseline="0" noProof="0" dirty="0">
                <a:ln>
                  <a:noFill/>
                </a:ln>
                <a:solidFill>
                  <a:srgbClr val="6A6A6A"/>
                </a:solidFill>
                <a:effectLst/>
                <a:uLnTx/>
                <a:uFillTx/>
                <a:latin typeface="+mn-lt"/>
                <a:ea typeface="ＭＳ Ｐゴシック" panose="020B0600070205080204" pitchFamily="34" charset="-128"/>
                <a:cs typeface="+mn-cs"/>
              </a:rPr>
              <a:t>©McGraw-Hill Education. All rights reserved. Authorized </a:t>
            </a:r>
            <a:r>
              <a:rPr lang="en-US" sz="800" kern="1200" dirty="0">
                <a:solidFill>
                  <a:srgbClr val="6A6A6A"/>
                </a:solidFill>
                <a:effectLst/>
                <a:latin typeface="+mn-lt"/>
                <a:ea typeface="ＭＳ Ｐゴシック" panose="020B0600070205080204" pitchFamily="34" charset="-128"/>
                <a:cs typeface="+mn-cs"/>
              </a:rPr>
              <a:t>only </a:t>
            </a:r>
            <a:r>
              <a:rPr kumimoji="0" lang="en-US" sz="800" b="0" i="0" u="none" strike="noStrike" kern="1200" cap="none" spc="0" normalizeH="0" baseline="0" noProof="0" dirty="0">
                <a:ln>
                  <a:noFill/>
                </a:ln>
                <a:solidFill>
                  <a:srgbClr val="6A6A6A"/>
                </a:solidFill>
                <a:effectLst/>
                <a:uLnTx/>
                <a:uFillTx/>
                <a:latin typeface="+mn-lt"/>
                <a:ea typeface="ＭＳ Ｐゴシック" panose="020B0600070205080204" pitchFamily="34" charset="-128"/>
                <a:cs typeface="+mn-cs"/>
              </a:rPr>
              <a:t>for instructor use in the classroom.  No reproduction or further distribution permitted without the prior written consent of McGraw-Hill Education.</a:t>
            </a:r>
          </a:p>
        </p:txBody>
      </p:sp>
    </p:spTree>
    <p:extLst>
      <p:ext uri="{BB962C8B-B14F-4D97-AF65-F5344CB8AC3E}">
        <p14:creationId xmlns:p14="http://schemas.microsoft.com/office/powerpoint/2010/main" val="4282135754"/>
      </p:ext>
    </p:extLst>
  </p:cSld>
  <p:clrMap bg1="lt1" tx1="dk1" bg2="lt2" tx2="dk2" accent1="accent1" accent2="accent2" accent3="accent3" accent4="accent4" accent5="accent5" accent6="accent6" hlink="hlink" folHlink="folHlink"/>
  <p:sldLayoutIdLst>
    <p:sldLayoutId id="2147484178" r:id="rId1"/>
    <p:sldLayoutId id="2147484179" r:id="rId2"/>
    <p:sldLayoutId id="2147484180" r:id="rId3"/>
    <p:sldLayoutId id="2147484181" r:id="rId4"/>
    <p:sldLayoutId id="2147484182" r:id="rId5"/>
    <p:sldLayoutId id="2147484183" r:id="rId6"/>
    <p:sldLayoutId id="2147484184" r:id="rId7"/>
    <p:sldLayoutId id="2147484185" r:id="rId8"/>
    <p:sldLayoutId id="2147484186" r:id="rId9"/>
    <p:sldLayoutId id="2147484187" r:id="rId10"/>
  </p:sldLayoutIdLst>
  <p:transition spd="med"/>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Copyright" descr="©McGraw-Hill Education&#10;"/>
          <p:cNvSpPr txBox="1">
            <a:spLocks/>
          </p:cNvSpPr>
          <p:nvPr userDrawn="1"/>
        </p:nvSpPr>
        <p:spPr>
          <a:xfrm>
            <a:off x="0" y="6705600"/>
            <a:ext cx="1371600" cy="152400"/>
          </a:xfrm>
          <a:prstGeom prst="rect">
            <a:avLst/>
          </a:prstGeom>
        </p:spPr>
        <p:txBody>
          <a:bodyPr vert="horz" lIns="91440" tIns="45720" rIns="91440" bIns="45720" rtlCol="0">
            <a:normAutofit fontScale="2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l">
              <a:buNone/>
            </a:pPr>
            <a:r>
              <a:rPr lang="en-US" sz="3200" kern="1200" dirty="0">
                <a:solidFill>
                  <a:schemeClr val="bg1"/>
                </a:solidFill>
                <a:effectLst/>
                <a:latin typeface="+mn-lt"/>
                <a:ea typeface="+mn-ea"/>
                <a:cs typeface="+mn-cs"/>
              </a:rPr>
              <a:t>©McGraw-Hill Education</a:t>
            </a:r>
          </a:p>
        </p:txBody>
      </p:sp>
      <p:sp>
        <p:nvSpPr>
          <p:cNvPr id="4" name="Rectangle 3">
            <a:extLst>
              <a:ext uri="{FF2B5EF4-FFF2-40B4-BE49-F238E27FC236}">
                <a16:creationId xmlns:a16="http://schemas.microsoft.com/office/drawing/2014/main" id="{8C6D6EC8-697A-4767-8D15-05A4BC054CEA}"/>
              </a:ext>
            </a:extLst>
          </p:cNvPr>
          <p:cNvSpPr/>
          <p:nvPr userDrawn="1"/>
        </p:nvSpPr>
        <p:spPr>
          <a:xfrm>
            <a:off x="0" y="6674078"/>
            <a:ext cx="9144000" cy="215444"/>
          </a:xfrm>
          <a:prstGeom prst="rect">
            <a:avLst/>
          </a:prstGeom>
          <a:solidFill>
            <a:schemeClr val="bg2"/>
          </a:solidFill>
        </p:spPr>
        <p:txBody>
          <a:bodyPr wrap="square">
            <a:spAutoFit/>
          </a:bodyPr>
          <a:lstStyle/>
          <a:p>
            <a:pPr marL="0" marR="0" lvl="0" indent="0" algn="ctr" defTabSz="457200" rtl="0" eaLnBrk="1" fontAlgn="auto" latinLnBrk="0" hangingPunct="1">
              <a:lnSpc>
                <a:spcPct val="100000"/>
              </a:lnSpc>
              <a:spcBef>
                <a:spcPts val="0"/>
              </a:spcBef>
              <a:spcAft>
                <a:spcPts val="0"/>
              </a:spcAft>
              <a:buClrTx/>
              <a:buSzTx/>
              <a:buFont typeface="Arial"/>
              <a:buNone/>
              <a:tabLst/>
              <a:defRPr/>
            </a:pPr>
            <a:r>
              <a:rPr kumimoji="0" lang="en-US" sz="800" b="0" i="0" u="none" strike="noStrike" kern="1200" cap="none" spc="0" normalizeH="0" baseline="0" noProof="0" dirty="0">
                <a:ln>
                  <a:noFill/>
                </a:ln>
                <a:solidFill>
                  <a:schemeClr val="bg1"/>
                </a:solidFill>
                <a:effectLst/>
                <a:uLnTx/>
                <a:uFillTx/>
                <a:latin typeface="+mn-lt"/>
                <a:ea typeface="ＭＳ Ｐゴシック" panose="020B0600070205080204" pitchFamily="34" charset="-128"/>
                <a:cs typeface="+mn-cs"/>
              </a:rPr>
              <a:t>©McGraw-Hill Education. All rights reserved. Authorized </a:t>
            </a:r>
            <a:r>
              <a:rPr lang="en-US" sz="800" kern="1200" dirty="0">
                <a:solidFill>
                  <a:schemeClr val="bg1"/>
                </a:solidFill>
                <a:effectLst/>
                <a:latin typeface="+mn-lt"/>
                <a:ea typeface="ＭＳ Ｐゴシック" panose="020B0600070205080204" pitchFamily="34" charset="-128"/>
                <a:cs typeface="+mn-cs"/>
              </a:rPr>
              <a:t>only </a:t>
            </a:r>
            <a:r>
              <a:rPr kumimoji="0" lang="en-US" sz="800" b="0" i="0" u="none" strike="noStrike" kern="1200" cap="none" spc="0" normalizeH="0" baseline="0" noProof="0" dirty="0">
                <a:ln>
                  <a:noFill/>
                </a:ln>
                <a:solidFill>
                  <a:schemeClr val="bg1"/>
                </a:solidFill>
                <a:effectLst/>
                <a:uLnTx/>
                <a:uFillTx/>
                <a:latin typeface="+mn-lt"/>
                <a:ea typeface="ＭＳ Ｐゴシック" panose="020B0600070205080204" pitchFamily="34" charset="-128"/>
                <a:cs typeface="+mn-cs"/>
              </a:rPr>
              <a:t>for instructor use in the classroom.  No reproduction or further distribution permitted without the prior written consent of McGraw-Hill Education.</a:t>
            </a:r>
          </a:p>
        </p:txBody>
      </p:sp>
    </p:spTree>
    <p:extLst>
      <p:ext uri="{BB962C8B-B14F-4D97-AF65-F5344CB8AC3E}">
        <p14:creationId xmlns:p14="http://schemas.microsoft.com/office/powerpoint/2010/main" val="1625967189"/>
      </p:ext>
    </p:extLst>
  </p:cSld>
  <p:clrMap bg1="lt1" tx1="dk1" bg2="lt2" tx2="dk2" accent1="accent1" accent2="accent2" accent3="accent3" accent4="accent4" accent5="accent5" accent6="accent6" hlink="hlink" folHlink="folHlink"/>
  <p:sldLayoutIdLst>
    <p:sldLayoutId id="2147484189" r:id="rId1"/>
    <p:sldLayoutId id="2147484190" r:id="rId2"/>
    <p:sldLayoutId id="2147484191" r:id="rId3"/>
    <p:sldLayoutId id="2147484192" r:id="rId4"/>
    <p:sldLayoutId id="2147484193" r:id="rId5"/>
    <p:sldLayoutId id="2147484194" r:id="rId6"/>
    <p:sldLayoutId id="2147484195" r:id="rId7"/>
    <p:sldLayoutId id="2147484196" r:id="rId8"/>
    <p:sldLayoutId id="2147484197" r:id="rId9"/>
    <p:sldLayoutId id="2147484198" r:id="rId10"/>
  </p:sldLayoutIdLst>
  <p:transition spd="med"/>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Copyright" descr="©McGraw-Hill Education&#10;"/>
          <p:cNvSpPr txBox="1"/>
          <p:nvPr userDrawn="1"/>
        </p:nvSpPr>
        <p:spPr>
          <a:xfrm>
            <a:off x="0" y="6642556"/>
            <a:ext cx="1295400" cy="215444"/>
          </a:xfrm>
          <a:prstGeom prst="rect">
            <a:avLst/>
          </a:prstGeom>
          <a:noFill/>
        </p:spPr>
        <p:txBody>
          <a:bodyPr wrap="square" rtlCol="0">
            <a:spAutoFit/>
          </a:bodyPr>
          <a:lstStyle/>
          <a:p>
            <a:r>
              <a:rPr lang="en-US" sz="800" dirty="0">
                <a:solidFill>
                  <a:srgbClr val="6A6A6A"/>
                </a:solidFill>
              </a:rPr>
              <a:t>©McGraw-Hill Education</a:t>
            </a:r>
          </a:p>
        </p:txBody>
      </p:sp>
    </p:spTree>
    <p:extLst>
      <p:ext uri="{BB962C8B-B14F-4D97-AF65-F5344CB8AC3E}">
        <p14:creationId xmlns:p14="http://schemas.microsoft.com/office/powerpoint/2010/main" val="1734495916"/>
      </p:ext>
    </p:extLst>
  </p:cSld>
  <p:clrMap bg1="lt1" tx1="dk1" bg2="lt2" tx2="dk2" accent1="accent1" accent2="accent2" accent3="accent3" accent4="accent4" accent5="accent5" accent6="accent6" hlink="hlink" folHlink="folHlink"/>
  <p:sldLayoutIdLst>
    <p:sldLayoutId id="2147484200" r:id="rId1"/>
    <p:sldLayoutId id="2147484201" r:id="rId2"/>
    <p:sldLayoutId id="2147484202" r:id="rId3"/>
    <p:sldLayoutId id="2147484203" r:id="rId4"/>
    <p:sldLayoutId id="2147484204" r:id="rId5"/>
    <p:sldLayoutId id="2147484205" r:id="rId6"/>
    <p:sldLayoutId id="2147484206" r:id="rId7"/>
  </p:sldLayoutIdLst>
  <p:transition spd="med"/>
  <p:txStyles>
    <p:titleStyle>
      <a:lvl1pPr algn="l" defTabSz="914400" rtl="0" eaLnBrk="1" latinLnBrk="0" hangingPunct="1">
        <a:spcBef>
          <a:spcPct val="0"/>
        </a:spcBef>
        <a:buNone/>
        <a:defRPr sz="3200" kern="1200">
          <a:solidFill>
            <a:schemeClr val="bg1"/>
          </a:solidFill>
          <a:latin typeface="Vectipede Rg"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Vectipede Rg"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Vectipede Rg"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Vectipede Rg"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Red bar"/>
          <p:cNvSpPr/>
          <p:nvPr userDrawn="1"/>
        </p:nvSpPr>
        <p:spPr>
          <a:xfrm>
            <a:off x="0" y="6629400"/>
            <a:ext cx="9144000" cy="228600"/>
          </a:xfrm>
          <a:prstGeom prst="rect">
            <a:avLst/>
          </a:prstGeom>
          <a:solidFill>
            <a:srgbClr val="C30C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2"/>
              </a:solidFill>
            </a:endParaRPr>
          </a:p>
        </p:txBody>
      </p:sp>
      <p:sp>
        <p:nvSpPr>
          <p:cNvPr id="5" name="Copyright" descr="©McGraw-Hill Education."/>
          <p:cNvSpPr txBox="1"/>
          <p:nvPr userDrawn="1"/>
        </p:nvSpPr>
        <p:spPr>
          <a:xfrm>
            <a:off x="0" y="6629400"/>
            <a:ext cx="1828800" cy="215444"/>
          </a:xfrm>
          <a:prstGeom prst="rect">
            <a:avLst/>
          </a:prstGeom>
          <a:noFill/>
        </p:spPr>
        <p:txBody>
          <a:bodyPr wrap="square" rtlCol="0">
            <a:spAutoFit/>
          </a:bodyPr>
          <a:lstStyle/>
          <a:p>
            <a:r>
              <a:rPr lang="en-US" sz="800" dirty="0">
                <a:solidFill>
                  <a:schemeClr val="bg1"/>
                </a:solidFill>
              </a:rPr>
              <a:t>©McGraw-Hill Education</a:t>
            </a:r>
          </a:p>
        </p:txBody>
      </p:sp>
    </p:spTree>
    <p:extLst>
      <p:ext uri="{BB962C8B-B14F-4D97-AF65-F5344CB8AC3E}">
        <p14:creationId xmlns:p14="http://schemas.microsoft.com/office/powerpoint/2010/main" val="1583212102"/>
      </p:ext>
    </p:extLst>
  </p:cSld>
  <p:clrMap bg1="lt1" tx1="dk1" bg2="lt2" tx2="dk2" accent1="accent1" accent2="accent2" accent3="accent3" accent4="accent4" accent5="accent5" accent6="accent6" hlink="hlink" folHlink="folHlink"/>
  <p:sldLayoutIdLst>
    <p:sldLayoutId id="2147484208" r:id="rId1"/>
    <p:sldLayoutId id="2147484209" r:id="rId2"/>
    <p:sldLayoutId id="2147484210" r:id="rId3"/>
    <p:sldLayoutId id="2147484211" r:id="rId4"/>
    <p:sldLayoutId id="2147484212" r:id="rId5"/>
    <p:sldLayoutId id="2147484213" r:id="rId6"/>
    <p:sldLayoutId id="2147484214" r:id="rId7"/>
  </p:sldLayoutIdLst>
  <p:transition spd="med"/>
  <p:txStyles>
    <p:titleStyle>
      <a:lvl1pPr algn="l" defTabSz="914400" rtl="0" eaLnBrk="1" latinLnBrk="0" hangingPunct="1">
        <a:spcBef>
          <a:spcPct val="0"/>
        </a:spcBef>
        <a:buNone/>
        <a:defRPr sz="3200" kern="1200">
          <a:solidFill>
            <a:schemeClr val="bg1"/>
          </a:solidFill>
          <a:latin typeface="Vectipede Rg"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Vectipede Rg"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Vectipede Rg"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Vectipede Rg"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Vectipede Rg"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5.xml"/><Relationship Id="rId4" Type="http://schemas.microsoft.com/office/2007/relationships/hdphoto" Target="../media/hdphoto3.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3" Type="http://schemas.openxmlformats.org/officeDocument/2006/relationships/hyperlink" Target="https://cn.linguee.com/%E4%B8%AD%E6%96%87-%E8%8B%B1%E8%AF%AD/%E7%BF%BB%E8%AD%AF/%E7%AE%A1%E7%90%86%E5%B7%A5%E4%BD%9C.html" TargetMode="External"/><Relationship Id="rId2" Type="http://schemas.openxmlformats.org/officeDocument/2006/relationships/notesSlide" Target="../notesSlides/notesSlide14.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35.xml"/><Relationship Id="rId4" Type="http://schemas.microsoft.com/office/2007/relationships/hdphoto" Target="../media/hdphoto4.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3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35.xml"/></Relationships>
</file>

<file path=ppt/slides/_rels/slide3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1.xml"/><Relationship Id="rId1" Type="http://schemas.openxmlformats.org/officeDocument/2006/relationships/slideLayout" Target="../slideLayouts/slideLayout3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5.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5.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5.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35.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35.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0.xml"/><Relationship Id="rId1" Type="http://schemas.openxmlformats.org/officeDocument/2006/relationships/slideLayout" Target="../slideLayouts/slideLayout35.xml"/></Relationships>
</file>

<file path=ppt/slides/_rels/slide4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35.xml"/></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2.xml"/><Relationship Id="rId1" Type="http://schemas.openxmlformats.org/officeDocument/2006/relationships/slideLayout" Target="../slideLayouts/slideLayout3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5.xml"/></Relationships>
</file>

<file path=ppt/slides/_rels/slide5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7.xml"/><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5.xml"/></Relationships>
</file>

<file path=ppt/slides/_rels/slide5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2.xml"/><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5.xml"/></Relationships>
</file>

<file path=ppt/slides/_rels/slide5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4.xml"/><Relationship Id="rId1" Type="http://schemas.openxmlformats.org/officeDocument/2006/relationships/slideLayout" Target="../slideLayouts/slideLayout3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5.xml"/></Relationships>
</file>

<file path=ppt/slides/_rels/slide5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6.xml"/><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5.xml"/></Relationships>
</file>

<file path=ppt/slides/_rels/slide6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9.xml"/><Relationship Id="rId1" Type="http://schemas.openxmlformats.org/officeDocument/2006/relationships/slideLayout" Target="../slideLayouts/slideLayout3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5.xml"/></Relationships>
</file>

<file path=ppt/slides/_rels/slide6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2.xml"/><Relationship Id="rId1" Type="http://schemas.openxmlformats.org/officeDocument/2006/relationships/slideLayout" Target="../slideLayouts/slideLayout35.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5.xml"/><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effectLst/>
        </p:spPr>
        <p:txBody>
          <a:bodyPr/>
          <a:lstStyle/>
          <a:p>
            <a:r>
              <a:rPr lang="en-US" b="1" dirty="0"/>
              <a:t>CHAPTER SIX</a:t>
            </a:r>
          </a:p>
        </p:txBody>
      </p:sp>
      <p:sp>
        <p:nvSpPr>
          <p:cNvPr id="4098" name="Rectangle 3"/>
          <p:cNvSpPr>
            <a:spLocks noGrp="1" noChangeArrowheads="1"/>
          </p:cNvSpPr>
          <p:nvPr>
            <p:ph type="body" sz="quarter" idx="10"/>
          </p:nvPr>
        </p:nvSpPr>
        <p:spPr>
          <a:effectLst/>
        </p:spPr>
        <p:txBody>
          <a:bodyPr>
            <a:noAutofit/>
          </a:bodyPr>
          <a:lstStyle/>
          <a:p>
            <a:pPr algn="ctr" eaLnBrk="1" hangingPunct="1">
              <a:lnSpc>
                <a:spcPct val="90000"/>
              </a:lnSpc>
            </a:pPr>
            <a:r>
              <a:rPr lang="en-US" sz="2800" dirty="0">
                <a:effectLst/>
                <a:latin typeface="+mn-lt"/>
              </a:rPr>
              <a:t>Data</a:t>
            </a:r>
          </a:p>
          <a:p>
            <a:pPr algn="ctr" eaLnBrk="1" hangingPunct="1">
              <a:lnSpc>
                <a:spcPct val="90000"/>
              </a:lnSpc>
            </a:pPr>
            <a:r>
              <a:rPr lang="en-US" sz="2800" dirty="0">
                <a:latin typeface="+mn-lt"/>
              </a:rPr>
              <a:t>Business Intelligence</a:t>
            </a:r>
            <a:endParaRPr lang="en-US" sz="2800" dirty="0">
              <a:effectLst/>
              <a:latin typeface="+mn-lt"/>
            </a:endParaRPr>
          </a:p>
        </p:txBody>
      </p:sp>
      <p:pic>
        <p:nvPicPr>
          <p:cNvPr id="3" name="Picture 2" descr="Cover of Business Driven Information Systems, sixth edition, by Paige Baltzan">
            <a:extLst>
              <a:ext uri="{FF2B5EF4-FFF2-40B4-BE49-F238E27FC236}">
                <a16:creationId xmlns:a16="http://schemas.microsoft.com/office/drawing/2014/main" id="{924B8D0C-88EA-4199-A9F8-5EF4F0180A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15000" y="1295400"/>
            <a:ext cx="2917925" cy="3733800"/>
          </a:xfrm>
          <a:prstGeom prst="rect">
            <a:avLst/>
          </a:prstGeom>
        </p:spPr>
      </p:pic>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66296355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noAutofit/>
          </a:bodyPr>
          <a:lstStyle/>
          <a:p>
            <a:r>
              <a:rPr lang="en-US" dirty="0">
                <a:solidFill>
                  <a:srgbClr val="C00000"/>
                </a:solidFill>
              </a:rPr>
              <a:t>Information Timeliness</a:t>
            </a:r>
            <a:endParaRPr lang="en-US" b="1" dirty="0">
              <a:solidFill>
                <a:schemeClr val="tx1"/>
              </a:solidFill>
            </a:endParaRPr>
          </a:p>
        </p:txBody>
      </p:sp>
      <p:sp>
        <p:nvSpPr>
          <p:cNvPr id="13315" name="Rectangle 3"/>
          <p:cNvSpPr>
            <a:spLocks noGrp="1" noChangeArrowheads="1"/>
          </p:cNvSpPr>
          <p:nvPr>
            <p:ph idx="1"/>
          </p:nvPr>
        </p:nvSpPr>
        <p:spPr/>
        <p:txBody>
          <a:bodyPr>
            <a:normAutofit/>
          </a:bodyPr>
          <a:lstStyle/>
          <a:p>
            <a:pPr eaLnBrk="1" hangingPunct="1"/>
            <a:r>
              <a:rPr lang="en-US" sz="2800" dirty="0"/>
              <a:t>Timeliness is an aspect of information that depends on the situation</a:t>
            </a:r>
          </a:p>
          <a:p>
            <a:pPr lvl="2">
              <a:buClr>
                <a:srgbClr val="C00000"/>
              </a:buClr>
            </a:pPr>
            <a:r>
              <a:rPr lang="en-US" sz="2400" b="1" dirty="0"/>
              <a:t>Real-time information</a:t>
            </a:r>
            <a:r>
              <a:rPr lang="en-US" sz="2400" dirty="0"/>
              <a:t> – Immediate, up-to-date information</a:t>
            </a:r>
          </a:p>
          <a:p>
            <a:pPr lvl="2">
              <a:buClr>
                <a:srgbClr val="C00000"/>
              </a:buClr>
            </a:pPr>
            <a:r>
              <a:rPr lang="en-US" sz="2400" b="1" dirty="0"/>
              <a:t>Real-time system</a:t>
            </a:r>
            <a:r>
              <a:rPr lang="en-US" sz="2400" dirty="0"/>
              <a:t> – Provides real-time information in response to requests</a:t>
            </a:r>
            <a:endParaRPr lang="en-US" sz="2400" dirty="0">
              <a:solidFill>
                <a:srgbClr val="FF0000"/>
              </a:solidFill>
            </a:endParaRP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7" name="矩形 6"/>
          <p:cNvSpPr/>
          <p:nvPr/>
        </p:nvSpPr>
        <p:spPr>
          <a:xfrm>
            <a:off x="990600" y="4648200"/>
            <a:ext cx="4572000" cy="923330"/>
          </a:xfrm>
          <a:prstGeom prst="rect">
            <a:avLst/>
          </a:prstGeom>
        </p:spPr>
        <p:txBody>
          <a:bodyPr>
            <a:spAutoFit/>
          </a:bodyPr>
          <a:lstStyle/>
          <a:p>
            <a:r>
              <a:rPr lang="en-US" altLang="zh-TW" dirty="0"/>
              <a:t>Organizations such as 911 centers, stock traders, and banks require up-to-the second information</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dirty="0">
                <a:solidFill>
                  <a:srgbClr val="C00000"/>
                </a:solidFill>
              </a:rPr>
              <a:t>Information Quality </a:t>
            </a:r>
            <a:r>
              <a:rPr lang="en-US" sz="2000" dirty="0">
                <a:solidFill>
                  <a:srgbClr val="C00000"/>
                </a:solidFill>
              </a:rPr>
              <a:t>1 of 2</a:t>
            </a:r>
            <a:endParaRPr lang="en-US" b="1" dirty="0">
              <a:solidFill>
                <a:schemeClr val="tx1"/>
              </a:solidFill>
            </a:endParaRPr>
          </a:p>
        </p:txBody>
      </p:sp>
      <p:sp>
        <p:nvSpPr>
          <p:cNvPr id="14339" name="Rectangle 3"/>
          <p:cNvSpPr>
            <a:spLocks noGrp="1" noChangeArrowheads="1"/>
          </p:cNvSpPr>
          <p:nvPr>
            <p:ph idx="1"/>
          </p:nvPr>
        </p:nvSpPr>
        <p:spPr>
          <a:xfrm>
            <a:off x="457200" y="990600"/>
            <a:ext cx="8229600" cy="3200400"/>
          </a:xfrm>
        </p:spPr>
        <p:txBody>
          <a:bodyPr>
            <a:normAutofit lnSpcReduction="10000"/>
          </a:bodyPr>
          <a:lstStyle/>
          <a:p>
            <a:pPr eaLnBrk="1" hangingPunct="1">
              <a:spcBef>
                <a:spcPts val="600"/>
              </a:spcBef>
              <a:spcAft>
                <a:spcPts val="1200"/>
              </a:spcAft>
            </a:pPr>
            <a:r>
              <a:rPr lang="en-US" sz="2800" dirty="0"/>
              <a:t>Business decisions are only as good as the quality of the information used to make the decisions</a:t>
            </a:r>
          </a:p>
          <a:p>
            <a:pPr eaLnBrk="1" hangingPunct="1">
              <a:spcBef>
                <a:spcPts val="600"/>
              </a:spcBef>
              <a:spcAft>
                <a:spcPts val="1200"/>
              </a:spcAft>
            </a:pPr>
            <a:r>
              <a:rPr lang="en-US" sz="2800" dirty="0"/>
              <a:t>You never want to find yourself using technology to help you make a bad decision faster</a:t>
            </a:r>
          </a:p>
          <a:p>
            <a:pPr lvl="2">
              <a:spcBef>
                <a:spcPts val="600"/>
              </a:spcBef>
              <a:spcAft>
                <a:spcPts val="1200"/>
              </a:spcAft>
              <a:buClr>
                <a:srgbClr val="C00000"/>
              </a:buClr>
            </a:pPr>
            <a:r>
              <a:rPr lang="en-US" sz="2400" dirty="0"/>
              <a:t>Information inconsistency </a:t>
            </a:r>
          </a:p>
          <a:p>
            <a:pPr lvl="2">
              <a:spcBef>
                <a:spcPts val="600"/>
              </a:spcBef>
              <a:spcAft>
                <a:spcPts val="1200"/>
              </a:spcAft>
              <a:buClr>
                <a:srgbClr val="C00000"/>
              </a:buClr>
            </a:pPr>
            <a:r>
              <a:rPr lang="en-US" sz="2400" dirty="0"/>
              <a:t>Information integrity issues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228600" y="4125499"/>
            <a:ext cx="8534400" cy="2308324"/>
          </a:xfrm>
          <a:prstGeom prst="rect">
            <a:avLst/>
          </a:prstGeom>
        </p:spPr>
        <p:txBody>
          <a:bodyPr wrap="square">
            <a:spAutoFit/>
          </a:bodyPr>
          <a:lstStyle/>
          <a:p>
            <a:r>
              <a:rPr lang="en-US" altLang="zh-TW" dirty="0"/>
              <a:t>Information inconsistency occurs when the same data element has different values. for example, the amount of work that needs to occur to update a customer who had changed her last name due to marriage. Changing this information in only a few organizational systems will lead to data inconsistencies, causing customer 123456 to be associated with two last names. </a:t>
            </a:r>
          </a:p>
          <a:p>
            <a:r>
              <a:rPr lang="en-US" altLang="zh-TW" dirty="0"/>
              <a:t>Information integrity issues occur when a system produces incorrect, inconsistent, or duplicate data. Data integrity issues can cause managers to consider the system reports invalid and make decisions based on other sources.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dirty="0">
                <a:solidFill>
                  <a:srgbClr val="C00000"/>
                </a:solidFill>
              </a:rPr>
              <a:t>Information Quality </a:t>
            </a:r>
            <a:r>
              <a:rPr lang="en-US" sz="2000" dirty="0">
                <a:solidFill>
                  <a:srgbClr val="C00000"/>
                </a:solidFill>
              </a:rPr>
              <a:t>2 of 2</a:t>
            </a:r>
            <a:endParaRPr lang="en-US" b="1" dirty="0">
              <a:solidFill>
                <a:schemeClr val="tx1"/>
              </a:solidFill>
            </a:endParaRPr>
          </a:p>
        </p:txBody>
      </p:sp>
      <p:sp>
        <p:nvSpPr>
          <p:cNvPr id="15363" name="Rectangle 6"/>
          <p:cNvSpPr>
            <a:spLocks noGrp="1" noChangeArrowheads="1"/>
          </p:cNvSpPr>
          <p:nvPr>
            <p:ph idx="1"/>
          </p:nvPr>
        </p:nvSpPr>
        <p:spPr>
          <a:xfrm>
            <a:off x="457200" y="990600"/>
            <a:ext cx="8229600" cy="3276600"/>
          </a:xfrm>
        </p:spPr>
        <p:txBody>
          <a:bodyPr/>
          <a:lstStyle/>
          <a:p>
            <a:pPr eaLnBrk="1" hangingPunct="1"/>
            <a:r>
              <a:rPr lang="en-US" sz="2800" dirty="0"/>
              <a:t>Characteristics of high-quality information</a:t>
            </a:r>
          </a:p>
          <a:p>
            <a:pPr lvl="2">
              <a:buClr>
                <a:srgbClr val="C00000"/>
              </a:buClr>
            </a:pPr>
            <a:r>
              <a:rPr lang="en-US" sz="2400" dirty="0"/>
              <a:t>Accurate</a:t>
            </a:r>
          </a:p>
          <a:p>
            <a:pPr lvl="2">
              <a:buClr>
                <a:srgbClr val="C00000"/>
              </a:buClr>
            </a:pPr>
            <a:r>
              <a:rPr lang="en-US" sz="2400" dirty="0"/>
              <a:t>Complete</a:t>
            </a:r>
          </a:p>
          <a:p>
            <a:pPr lvl="2">
              <a:buClr>
                <a:srgbClr val="C00000"/>
              </a:buClr>
            </a:pPr>
            <a:r>
              <a:rPr lang="en-US" sz="2400" dirty="0"/>
              <a:t>Consistent</a:t>
            </a:r>
          </a:p>
          <a:p>
            <a:pPr lvl="2">
              <a:buClr>
                <a:srgbClr val="C00000"/>
              </a:buClr>
            </a:pPr>
            <a:r>
              <a:rPr lang="en-US" sz="2400" dirty="0"/>
              <a:t>Unique</a:t>
            </a:r>
          </a:p>
          <a:p>
            <a:pPr lvl="2">
              <a:buClr>
                <a:srgbClr val="C00000"/>
              </a:buClr>
            </a:pPr>
            <a:r>
              <a:rPr lang="en-US" sz="2400" dirty="0"/>
              <a:t>Timely</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228600" y="4115041"/>
            <a:ext cx="8458200" cy="2585323"/>
          </a:xfrm>
          <a:prstGeom prst="rect">
            <a:avLst/>
          </a:prstGeom>
        </p:spPr>
        <p:txBody>
          <a:bodyPr wrap="square">
            <a:spAutoFit/>
          </a:bodyPr>
          <a:lstStyle/>
          <a:p>
            <a:r>
              <a:rPr lang="en-US" altLang="zh-TW" dirty="0"/>
              <a:t>Accuracy: Are all the values correct? For example, is the name spelled correctly? Is the dollar amount recorded properly?</a:t>
            </a:r>
          </a:p>
          <a:p>
            <a:r>
              <a:rPr lang="en-US" altLang="zh-TW" dirty="0"/>
              <a:t>Completeness: Are any of the values missing? For example, is the address complete including street, city, state, and zip code?</a:t>
            </a:r>
          </a:p>
          <a:p>
            <a:r>
              <a:rPr lang="en-US" altLang="zh-TW" dirty="0"/>
              <a:t>Consistency: Is aggregate or summary information in agreement with detailed information?</a:t>
            </a:r>
          </a:p>
          <a:p>
            <a:r>
              <a:rPr lang="en-US" altLang="zh-TW" dirty="0"/>
              <a:t>Uniqueness: Is each transaction, entity, and event represented only once in the information? For example, are there any duplicate customers?</a:t>
            </a:r>
          </a:p>
          <a:p>
            <a:r>
              <a:rPr lang="en-US" altLang="zh-TW" dirty="0"/>
              <a:t>Timeliness Is the information current with respect to the business requirements? </a:t>
            </a:r>
            <a:endParaRPr lang="zh-TW" altLang="en-US" dirty="0"/>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dirty="0">
                <a:solidFill>
                  <a:srgbClr val="C00000"/>
                </a:solidFill>
              </a:rPr>
              <a:t>Figure 6.5 Example of Low-Quality Information</a:t>
            </a:r>
            <a:endParaRPr lang="en-US" b="1" dirty="0">
              <a:solidFill>
                <a:schemeClr val="tx1"/>
              </a:solidFill>
            </a:endParaRPr>
          </a:p>
        </p:txBody>
      </p:sp>
      <p:pic>
        <p:nvPicPr>
          <p:cNvPr id="16388" name="Picture 5" descr="A table contains rows of data with name and contact information attributes in the columns. Examples of low-quality information are noted."/>
          <p:cNvPicPr>
            <a:picLocks noChangeAspect="1" noChangeArrowheads="1"/>
          </p:cNvPicPr>
          <p:nvPr/>
        </p:nvPicPr>
        <p:blipFill>
          <a:blip r:embed="rId3" cstate="print">
            <a:clrChange>
              <a:clrFrom>
                <a:srgbClr val="FDFDFD"/>
              </a:clrFrom>
              <a:clrTo>
                <a:srgbClr val="FDFDFD">
                  <a:alpha val="0"/>
                </a:srgbClr>
              </a:clrTo>
            </a:clrChange>
            <a:extLst>
              <a:ext uri="{BEBA8EAE-BF5A-486C-A8C5-ECC9F3942E4B}">
                <a14:imgProps xmlns:a14="http://schemas.microsoft.com/office/drawing/2010/main">
                  <a14:imgLayer r:embed="rId4">
                    <a14:imgEffect>
                      <a14:colorTemperature colorTemp="8800"/>
                    </a14:imgEffect>
                  </a14:imgLayer>
                </a14:imgProps>
              </a:ext>
              <a:ext uri="{28A0092B-C50C-407E-A947-70E740481C1C}">
                <a14:useLocalDpi xmlns:a14="http://schemas.microsoft.com/office/drawing/2010/main" val="0"/>
              </a:ext>
            </a:extLst>
          </a:blip>
          <a:srcRect/>
          <a:stretch>
            <a:fillRect/>
          </a:stretch>
        </p:blipFill>
        <p:spPr bwMode="auto">
          <a:xfrm>
            <a:off x="228600" y="1295400"/>
            <a:ext cx="8703323"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normAutofit fontScale="90000"/>
          </a:bodyPr>
          <a:lstStyle/>
          <a:p>
            <a:r>
              <a:rPr lang="en-US" sz="3800" dirty="0">
                <a:solidFill>
                  <a:srgbClr val="C00000"/>
                </a:solidFill>
              </a:rPr>
              <a:t>Understanding the Costs of Using Low-Quality Information </a:t>
            </a:r>
            <a:r>
              <a:rPr lang="en-US" sz="2200" dirty="0">
                <a:solidFill>
                  <a:srgbClr val="C00000"/>
                </a:solidFill>
              </a:rPr>
              <a:t>1 of 2</a:t>
            </a:r>
            <a:endParaRPr lang="en-US" sz="2200" b="1" dirty="0"/>
          </a:p>
        </p:txBody>
      </p:sp>
      <p:sp>
        <p:nvSpPr>
          <p:cNvPr id="17411" name="Rectangle 3"/>
          <p:cNvSpPr>
            <a:spLocks noGrp="1" noChangeArrowheads="1"/>
          </p:cNvSpPr>
          <p:nvPr>
            <p:ph idx="1"/>
          </p:nvPr>
        </p:nvSpPr>
        <p:spPr>
          <a:xfrm>
            <a:off x="457200" y="1371600"/>
            <a:ext cx="8229600" cy="5181600"/>
          </a:xfrm>
        </p:spPr>
        <p:txBody>
          <a:bodyPr/>
          <a:lstStyle/>
          <a:p>
            <a:pPr eaLnBrk="1" hangingPunct="1">
              <a:spcBef>
                <a:spcPts val="600"/>
              </a:spcBef>
              <a:spcAft>
                <a:spcPts val="1200"/>
              </a:spcAft>
            </a:pPr>
            <a:r>
              <a:rPr lang="en-US" sz="2800" dirty="0"/>
              <a:t>The four primary sources of low quality information:</a:t>
            </a:r>
            <a:endParaRPr lang="en-US" dirty="0"/>
          </a:p>
          <a:p>
            <a:pPr marL="1308100" lvl="2" indent="-393700">
              <a:spcBef>
                <a:spcPts val="600"/>
              </a:spcBef>
              <a:spcAft>
                <a:spcPts val="1200"/>
              </a:spcAft>
              <a:buClr>
                <a:srgbClr val="C00000"/>
              </a:buClr>
              <a:buFont typeface="+mj-lt"/>
              <a:buAutoNum type="arabicPeriod"/>
            </a:pPr>
            <a:r>
              <a:rPr lang="en-US" sz="2400" dirty="0"/>
              <a:t>Customers intentionally enter inaccurate information to protect their privacy</a:t>
            </a:r>
          </a:p>
          <a:p>
            <a:pPr marL="1308100" lvl="2" indent="-393700">
              <a:spcBef>
                <a:spcPts val="600"/>
              </a:spcBef>
              <a:spcAft>
                <a:spcPts val="1200"/>
              </a:spcAft>
              <a:buClr>
                <a:srgbClr val="C00000"/>
              </a:buClr>
              <a:buFont typeface="+mj-lt"/>
              <a:buAutoNum type="arabicPeriod"/>
            </a:pPr>
            <a:r>
              <a:rPr lang="en-US" sz="2400" dirty="0"/>
              <a:t>Different entry standards and formats</a:t>
            </a:r>
          </a:p>
          <a:p>
            <a:pPr marL="1308100" lvl="2" indent="-393700">
              <a:spcBef>
                <a:spcPts val="600"/>
              </a:spcBef>
              <a:spcAft>
                <a:spcPts val="1200"/>
              </a:spcAft>
              <a:buClr>
                <a:srgbClr val="C00000"/>
              </a:buClr>
              <a:buFont typeface="+mj-lt"/>
              <a:buAutoNum type="arabicPeriod"/>
            </a:pPr>
            <a:r>
              <a:rPr lang="en-US" sz="2400" dirty="0"/>
              <a:t>Operators enter abbreviated or erroneous information by accident or to save time</a:t>
            </a:r>
          </a:p>
          <a:p>
            <a:pPr marL="1308100" lvl="2" indent="-393700">
              <a:spcBef>
                <a:spcPts val="600"/>
              </a:spcBef>
              <a:spcAft>
                <a:spcPts val="1200"/>
              </a:spcAft>
              <a:buClr>
                <a:srgbClr val="C00000"/>
              </a:buClr>
              <a:buFont typeface="+mj-lt"/>
              <a:buAutoNum type="arabicPeriod"/>
            </a:pPr>
            <a:r>
              <a:rPr lang="en-US" sz="2400" dirty="0"/>
              <a:t>Third party and external information contains inconsistencies, inaccuracies, and errors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normAutofit fontScale="90000"/>
          </a:bodyPr>
          <a:lstStyle/>
          <a:p>
            <a:r>
              <a:rPr lang="en-US" sz="3800" dirty="0">
                <a:solidFill>
                  <a:srgbClr val="C00000"/>
                </a:solidFill>
              </a:rPr>
              <a:t>Understanding the Costs of Using Low-Quality Information </a:t>
            </a:r>
            <a:r>
              <a:rPr lang="en-US" sz="2200" dirty="0">
                <a:solidFill>
                  <a:srgbClr val="C00000"/>
                </a:solidFill>
              </a:rPr>
              <a:t>2 of 2</a:t>
            </a:r>
            <a:endParaRPr lang="en-US" sz="3600" b="1" dirty="0"/>
          </a:p>
        </p:txBody>
      </p:sp>
      <p:sp>
        <p:nvSpPr>
          <p:cNvPr id="18435" name="Rectangle 3"/>
          <p:cNvSpPr>
            <a:spLocks noGrp="1" noChangeArrowheads="1"/>
          </p:cNvSpPr>
          <p:nvPr>
            <p:ph idx="1"/>
          </p:nvPr>
        </p:nvSpPr>
        <p:spPr>
          <a:xfrm>
            <a:off x="457200" y="1371600"/>
            <a:ext cx="8229600" cy="5181600"/>
          </a:xfrm>
        </p:spPr>
        <p:txBody>
          <a:bodyPr>
            <a:normAutofit lnSpcReduction="10000"/>
          </a:bodyPr>
          <a:lstStyle/>
          <a:p>
            <a:pPr eaLnBrk="1" hangingPunct="1">
              <a:lnSpc>
                <a:spcPct val="90000"/>
              </a:lnSpc>
            </a:pPr>
            <a:r>
              <a:rPr lang="en-US" sz="2800" dirty="0"/>
              <a:t>Potential business effects resulting from low quality information include:</a:t>
            </a:r>
          </a:p>
          <a:p>
            <a:pPr lvl="2">
              <a:spcBef>
                <a:spcPts val="0"/>
              </a:spcBef>
              <a:spcAft>
                <a:spcPts val="600"/>
              </a:spcAft>
              <a:buClr>
                <a:srgbClr val="C00000"/>
              </a:buClr>
            </a:pPr>
            <a:r>
              <a:rPr lang="en-US" sz="2400" dirty="0"/>
              <a:t>Inability to accurately track customers</a:t>
            </a:r>
          </a:p>
          <a:p>
            <a:pPr lvl="2">
              <a:spcBef>
                <a:spcPts val="0"/>
              </a:spcBef>
              <a:spcAft>
                <a:spcPts val="600"/>
              </a:spcAft>
              <a:buClr>
                <a:srgbClr val="C00000"/>
              </a:buClr>
            </a:pPr>
            <a:r>
              <a:rPr lang="en-US" sz="2400" dirty="0"/>
              <a:t>Difficulty identifying valuable customers</a:t>
            </a:r>
          </a:p>
          <a:p>
            <a:pPr lvl="2">
              <a:spcBef>
                <a:spcPts val="0"/>
              </a:spcBef>
              <a:spcAft>
                <a:spcPts val="600"/>
              </a:spcAft>
              <a:buClr>
                <a:srgbClr val="C00000"/>
              </a:buClr>
            </a:pPr>
            <a:r>
              <a:rPr lang="en-US" sz="2400" dirty="0"/>
              <a:t>Inability to identify selling opportunities</a:t>
            </a:r>
          </a:p>
          <a:p>
            <a:pPr lvl="2">
              <a:spcBef>
                <a:spcPts val="0"/>
              </a:spcBef>
              <a:spcAft>
                <a:spcPts val="600"/>
              </a:spcAft>
              <a:buClr>
                <a:srgbClr val="C00000"/>
              </a:buClr>
            </a:pPr>
            <a:r>
              <a:rPr lang="en-US" sz="2400" dirty="0"/>
              <a:t>Marketing to nonexistent customers</a:t>
            </a:r>
          </a:p>
          <a:p>
            <a:pPr lvl="2">
              <a:spcBef>
                <a:spcPts val="0"/>
              </a:spcBef>
              <a:spcAft>
                <a:spcPts val="600"/>
              </a:spcAft>
              <a:buClr>
                <a:srgbClr val="C00000"/>
              </a:buClr>
            </a:pPr>
            <a:r>
              <a:rPr lang="en-US" sz="2400" dirty="0"/>
              <a:t>Difficulty tracking revenue</a:t>
            </a:r>
          </a:p>
          <a:p>
            <a:pPr lvl="2">
              <a:spcBef>
                <a:spcPts val="0"/>
              </a:spcBef>
              <a:spcAft>
                <a:spcPts val="600"/>
              </a:spcAft>
              <a:buClr>
                <a:srgbClr val="C00000"/>
              </a:buClr>
            </a:pPr>
            <a:r>
              <a:rPr lang="en-US" sz="2400" dirty="0"/>
              <a:t>Inability to build strong customer relationships</a:t>
            </a:r>
            <a:endParaRPr lang="en-US" sz="2000" dirty="0"/>
          </a:p>
          <a:p>
            <a:r>
              <a:rPr lang="en-US" sz="2800" b="1" dirty="0"/>
              <a:t>Data gap analysis </a:t>
            </a:r>
            <a:r>
              <a:rPr lang="en-US" sz="2800" dirty="0"/>
              <a:t>–</a:t>
            </a:r>
            <a:r>
              <a:rPr lang="en-US" sz="2800" b="1" dirty="0"/>
              <a:t> </a:t>
            </a:r>
            <a:r>
              <a:rPr lang="en-US" sz="2800" dirty="0"/>
              <a:t>Occurs when a company examines its data to determine if it can meet business expectations, while identifying possible data gaps or where missing data might exist</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normAutofit/>
          </a:bodyPr>
          <a:lstStyle/>
          <a:p>
            <a:pPr>
              <a:defRPr/>
            </a:pPr>
            <a:r>
              <a:rPr lang="en-US" sz="3400" dirty="0">
                <a:solidFill>
                  <a:srgbClr val="C00000"/>
                </a:solidFill>
              </a:rPr>
              <a:t>Understanding the Benefits of Good Information</a:t>
            </a:r>
            <a:endParaRPr lang="en-US" sz="3400" b="1" dirty="0"/>
          </a:p>
        </p:txBody>
      </p:sp>
      <p:sp>
        <p:nvSpPr>
          <p:cNvPr id="19459" name="Rectangle 3"/>
          <p:cNvSpPr>
            <a:spLocks noGrp="1" noChangeArrowheads="1"/>
          </p:cNvSpPr>
          <p:nvPr>
            <p:ph idx="1"/>
          </p:nvPr>
        </p:nvSpPr>
        <p:spPr/>
        <p:txBody>
          <a:bodyPr/>
          <a:lstStyle/>
          <a:p>
            <a:pPr eaLnBrk="1" hangingPunct="1">
              <a:spcBef>
                <a:spcPts val="600"/>
              </a:spcBef>
              <a:spcAft>
                <a:spcPts val="1200"/>
              </a:spcAft>
            </a:pPr>
            <a:r>
              <a:rPr lang="en-US" sz="2800" dirty="0"/>
              <a:t>High quality information can significantly improve the chances of making a good decision </a:t>
            </a:r>
          </a:p>
          <a:p>
            <a:pPr>
              <a:spcBef>
                <a:spcPts val="600"/>
              </a:spcBef>
              <a:spcAft>
                <a:spcPts val="1200"/>
              </a:spcAft>
            </a:pPr>
            <a:r>
              <a:rPr lang="en-US" sz="2800" dirty="0"/>
              <a:t>Good decisions can directly impact an organization's bottom line</a:t>
            </a:r>
            <a:r>
              <a:rPr lang="zh-TW" altLang="en-US" sz="1200" dirty="0"/>
              <a:t>盈虧、利潤</a:t>
            </a:r>
            <a:endParaRPr lang="en-US" sz="1200" dirty="0"/>
          </a:p>
          <a:p>
            <a:pPr eaLnBrk="1" hangingPunct="1">
              <a:spcBef>
                <a:spcPts val="600"/>
              </a:spcBef>
              <a:spcAft>
                <a:spcPts val="1200"/>
              </a:spcAft>
            </a:pPr>
            <a:r>
              <a:rPr lang="en-US" sz="2800" dirty="0"/>
              <a:t>A data steward is responsible for ensuring data policies and procedures are implemented across an organization</a:t>
            </a:r>
          </a:p>
        </p:txBody>
      </p:sp>
      <p:sp>
        <p:nvSpPr>
          <p:cNvPr id="6" name="Text Placeholder 5"/>
          <p:cNvSpPr>
            <a:spLocks noGrp="1"/>
          </p:cNvSpPr>
          <p:nvPr>
            <p:ph type="body" sz="quarter" idx="12"/>
          </p:nvPr>
        </p:nvSpPr>
        <p:spPr/>
        <p:txBody>
          <a:bodyPr/>
          <a:lstStyle/>
          <a:p>
            <a:r>
              <a:rPr lang="en-US" dirty="0"/>
              <a:t>Steward</a:t>
            </a:r>
            <a:r>
              <a:rPr lang="zh-TW" altLang="en-US" b="1" dirty="0"/>
              <a:t>管理员 </a:t>
            </a:r>
            <a:r>
              <a:rPr lang="en-US" altLang="zh-TW" b="1" dirty="0" err="1"/>
              <a:t>stewardshp</a:t>
            </a:r>
            <a:r>
              <a:rPr lang="zh-TW" altLang="en-US" u="sng" dirty="0">
                <a:hlinkClick r:id="rId3"/>
              </a:rPr>
              <a:t>管理工作</a:t>
            </a:r>
            <a:r>
              <a:rPr lang="zh-TW" altLang="en-US" dirty="0"/>
              <a:t> </a:t>
            </a:r>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Information Governance</a:t>
            </a:r>
            <a:endParaRPr lang="en-US" dirty="0"/>
          </a:p>
        </p:txBody>
      </p:sp>
      <p:sp>
        <p:nvSpPr>
          <p:cNvPr id="3" name="Content Placeholder 2"/>
          <p:cNvSpPr>
            <a:spLocks noGrp="1"/>
          </p:cNvSpPr>
          <p:nvPr>
            <p:ph idx="1"/>
          </p:nvPr>
        </p:nvSpPr>
        <p:spPr/>
        <p:txBody>
          <a:bodyPr>
            <a:noAutofit/>
          </a:bodyPr>
          <a:lstStyle/>
          <a:p>
            <a:pPr>
              <a:spcBef>
                <a:spcPts val="0"/>
              </a:spcBef>
              <a:spcAft>
                <a:spcPts val="600"/>
              </a:spcAft>
            </a:pPr>
            <a:r>
              <a:rPr lang="en-US" sz="2800" b="1" dirty="0"/>
              <a:t>Data governance</a:t>
            </a:r>
            <a:r>
              <a:rPr lang="en-US" sz="2800" dirty="0"/>
              <a:t> – Refers to the overall management of the availability, usability, integrity, and security of company data</a:t>
            </a:r>
          </a:p>
          <a:p>
            <a:pPr>
              <a:spcBef>
                <a:spcPts val="0"/>
              </a:spcBef>
              <a:spcAft>
                <a:spcPts val="600"/>
              </a:spcAft>
            </a:pPr>
            <a:r>
              <a:rPr lang="en-US" sz="2800" b="1" dirty="0"/>
              <a:t>Master data management (MDM) </a:t>
            </a:r>
            <a:r>
              <a:rPr lang="en-US" sz="2800" dirty="0"/>
              <a:t>– The practice of gathering data and ensuring that it is uniform, accurate, consistent, and complete, including such entities as customers, suppliers, products, sales, employees, and other critical entities that are commonly integrated across organizational systems</a:t>
            </a:r>
          </a:p>
          <a:p>
            <a:pPr>
              <a:spcBef>
                <a:spcPts val="0"/>
              </a:spcBef>
              <a:spcAft>
                <a:spcPts val="600"/>
              </a:spcAft>
            </a:pPr>
            <a:r>
              <a:rPr lang="en-US" sz="2800" b="1" dirty="0"/>
              <a:t>Data validation</a:t>
            </a:r>
            <a:r>
              <a:rPr lang="en-US" sz="2800" dirty="0"/>
              <a:t> </a:t>
            </a:r>
            <a:r>
              <a:rPr lang="en-US" sz="2800" i="1" dirty="0"/>
              <a:t>– </a:t>
            </a:r>
            <a:r>
              <a:rPr lang="en-US" sz="2800" dirty="0"/>
              <a:t>Includes the tests and evaluations used to determine compliance with data governance polices to ensure correctness of data</a:t>
            </a:r>
          </a:p>
        </p:txBody>
      </p:sp>
      <p:sp>
        <p:nvSpPr>
          <p:cNvPr id="5" name="Text Placeholder 4"/>
          <p:cNvSpPr>
            <a:spLocks noGrp="1"/>
          </p:cNvSpPr>
          <p:nvPr>
            <p:ph type="body" sz="quarter" idx="12"/>
          </p:nvPr>
        </p:nvSpPr>
        <p:spPr/>
        <p:txBody>
          <a:bodyPr/>
          <a:lstStyle/>
          <a:p>
            <a:endParaRPr lang="en-US" dirty="0"/>
          </a:p>
        </p:txBody>
      </p:sp>
      <p:sp>
        <p:nvSpPr>
          <p:cNvPr id="4" name="Text Placeholder 3"/>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84300104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normAutofit fontScale="90000"/>
          </a:bodyPr>
          <a:lstStyle/>
          <a:p>
            <a:pPr>
              <a:defRPr/>
            </a:pPr>
            <a:r>
              <a:rPr lang="en-US" sz="3800" dirty="0">
                <a:solidFill>
                  <a:srgbClr val="C00000"/>
                </a:solidFill>
              </a:rPr>
              <a:t>Storing Information in a Relational Database </a:t>
            </a:r>
            <a:r>
              <a:rPr lang="en-US" sz="2200" dirty="0">
                <a:solidFill>
                  <a:srgbClr val="C00000"/>
                </a:solidFill>
              </a:rPr>
              <a:t>1 of 2</a:t>
            </a:r>
            <a:endParaRPr lang="en-US" b="1" dirty="0">
              <a:solidFill>
                <a:schemeClr val="tx1"/>
              </a:solidFill>
            </a:endParaRPr>
          </a:p>
        </p:txBody>
      </p:sp>
      <p:sp>
        <p:nvSpPr>
          <p:cNvPr id="20483" name="Rectangle 3"/>
          <p:cNvSpPr>
            <a:spLocks noGrp="1" noChangeArrowheads="1"/>
          </p:cNvSpPr>
          <p:nvPr>
            <p:ph idx="1"/>
          </p:nvPr>
        </p:nvSpPr>
        <p:spPr/>
        <p:txBody>
          <a:bodyPr/>
          <a:lstStyle/>
          <a:p>
            <a:pPr eaLnBrk="1" hangingPunct="1">
              <a:spcBef>
                <a:spcPts val="600"/>
              </a:spcBef>
              <a:spcAft>
                <a:spcPts val="1200"/>
              </a:spcAft>
            </a:pPr>
            <a:r>
              <a:rPr lang="en-US" sz="2800" dirty="0"/>
              <a:t>Information is everywhere in an organization</a:t>
            </a:r>
          </a:p>
          <a:p>
            <a:pPr eaLnBrk="1" hangingPunct="1">
              <a:spcBef>
                <a:spcPts val="600"/>
              </a:spcBef>
              <a:spcAft>
                <a:spcPts val="1200"/>
              </a:spcAft>
            </a:pPr>
            <a:r>
              <a:rPr lang="en-US" sz="2800" dirty="0"/>
              <a:t>Information is stored in databases</a:t>
            </a:r>
          </a:p>
          <a:p>
            <a:pPr lvl="2">
              <a:spcBef>
                <a:spcPts val="600"/>
              </a:spcBef>
              <a:spcAft>
                <a:spcPts val="1200"/>
              </a:spcAft>
              <a:buClr>
                <a:srgbClr val="C00000"/>
              </a:buClr>
            </a:pPr>
            <a:r>
              <a:rPr lang="en-US" sz="2400" b="1" dirty="0"/>
              <a:t>Database</a:t>
            </a:r>
            <a:r>
              <a:rPr lang="en-US" sz="2400" dirty="0"/>
              <a:t> – Maintains information about various types of objects (inventory), events (transactions), people (employees), and places (warehouses)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469692" y="3997911"/>
            <a:ext cx="4572000" cy="1754326"/>
          </a:xfrm>
          <a:prstGeom prst="rect">
            <a:avLst/>
          </a:prstGeom>
        </p:spPr>
        <p:txBody>
          <a:bodyPr>
            <a:spAutoFit/>
          </a:bodyPr>
          <a:lstStyle/>
          <a:p>
            <a:r>
              <a:rPr lang="en-US" altLang="zh-TW" dirty="0"/>
              <a:t>What kinds of databases can be found around your college?</a:t>
            </a:r>
          </a:p>
          <a:p>
            <a:r>
              <a:rPr lang="en-US" altLang="zh-TW" dirty="0"/>
              <a:t>Student registration</a:t>
            </a:r>
          </a:p>
          <a:p>
            <a:r>
              <a:rPr lang="en-US" altLang="zh-TW" dirty="0"/>
              <a:t>Course evaluation</a:t>
            </a:r>
          </a:p>
          <a:p>
            <a:r>
              <a:rPr lang="en-US" altLang="zh-TW" dirty="0"/>
              <a:t>Payroll</a:t>
            </a:r>
          </a:p>
          <a:p>
            <a:r>
              <a:rPr lang="en-US" altLang="zh-TW" dirty="0"/>
              <a:t>Parking services</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r>
              <a:rPr lang="en-US" sz="3200" dirty="0">
                <a:solidFill>
                  <a:srgbClr val="C00000"/>
                </a:solidFill>
              </a:rPr>
              <a:t>Figure 6.6 Relationship of Database, DBMS, and User</a:t>
            </a:r>
            <a:endParaRPr lang="en-US" sz="3200" b="1" dirty="0">
              <a:solidFill>
                <a:schemeClr val="tx1"/>
              </a:solidFill>
            </a:endParaRPr>
          </a:p>
        </p:txBody>
      </p:sp>
      <p:sp>
        <p:nvSpPr>
          <p:cNvPr id="21507" name="Rectangle 3"/>
          <p:cNvSpPr>
            <a:spLocks noGrp="1" noChangeArrowheads="1"/>
          </p:cNvSpPr>
          <p:nvPr>
            <p:ph idx="1"/>
          </p:nvPr>
        </p:nvSpPr>
        <p:spPr/>
        <p:txBody>
          <a:bodyPr/>
          <a:lstStyle/>
          <a:p>
            <a:pPr eaLnBrk="1" hangingPunct="1"/>
            <a:r>
              <a:rPr lang="en-US" sz="2800" b="1" dirty="0"/>
              <a:t>Database management systems (DBMS) – </a:t>
            </a:r>
            <a:r>
              <a:rPr lang="en-US" sz="2800" dirty="0"/>
              <a:t>Allows users to create, read, update, and delete data in a relational database</a:t>
            </a:r>
          </a:p>
        </p:txBody>
      </p:sp>
      <p:pic>
        <p:nvPicPr>
          <p:cNvPr id="21508" name="Picture 4" descr="A graphic shows a user interacting with a database via a D B M S."/>
          <p:cNvPicPr>
            <a:picLocks noChangeAspect="1"/>
          </p:cNvPicPr>
          <p:nvPr/>
        </p:nvPicPr>
        <p:blipFill>
          <a:blip r:embed="rId3" cstate="print">
            <a:clrChange>
              <a:clrFrom>
                <a:srgbClr val="FFF9B9"/>
              </a:clrFrom>
              <a:clrTo>
                <a:srgbClr val="FFF9B9">
                  <a:alpha val="0"/>
                </a:srgbClr>
              </a:clrTo>
            </a:clrChange>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l="1422" t="4546" r="1422" b="32954"/>
          <a:stretch>
            <a:fillRect/>
          </a:stretch>
        </p:blipFill>
        <p:spPr bwMode="auto">
          <a:xfrm>
            <a:off x="304800" y="2819400"/>
            <a:ext cx="8565776" cy="3002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AutoShape 2"/>
          <p:cNvSpPr>
            <a:spLocks noGrp="1" noChangeArrowheads="1"/>
          </p:cNvSpPr>
          <p:nvPr>
            <p:ph type="title"/>
          </p:nvPr>
        </p:nvSpPr>
        <p:spPr/>
        <p:txBody>
          <a:bodyPr/>
          <a:lstStyle/>
          <a:p>
            <a:r>
              <a:rPr lang="en-US" dirty="0">
                <a:solidFill>
                  <a:srgbClr val="C00000"/>
                </a:solidFill>
              </a:rPr>
              <a:t>Chapter Six Overview</a:t>
            </a:r>
            <a:endParaRPr lang="en-US" sz="3600" b="1" dirty="0">
              <a:solidFill>
                <a:schemeClr val="tx1"/>
              </a:solidFill>
            </a:endParaRPr>
          </a:p>
        </p:txBody>
      </p:sp>
      <p:sp>
        <p:nvSpPr>
          <p:cNvPr id="5123" name="Rectangle 3"/>
          <p:cNvSpPr>
            <a:spLocks noGrp="1" noChangeArrowheads="1"/>
          </p:cNvSpPr>
          <p:nvPr>
            <p:ph idx="1"/>
          </p:nvPr>
        </p:nvSpPr>
        <p:spPr/>
        <p:txBody>
          <a:bodyPr/>
          <a:lstStyle/>
          <a:p>
            <a:pPr eaLnBrk="1" hangingPunct="1">
              <a:spcBef>
                <a:spcPts val="600"/>
              </a:spcBef>
            </a:pPr>
            <a:r>
              <a:rPr lang="en-US" sz="2800" b="1" dirty="0"/>
              <a:t>SECTION 6.1 – DATA, INFORMATION, DATABASES</a:t>
            </a:r>
            <a:endParaRPr lang="en-US" sz="2800" dirty="0"/>
          </a:p>
          <a:p>
            <a:pPr lvl="2">
              <a:lnSpc>
                <a:spcPct val="80000"/>
              </a:lnSpc>
              <a:buClr>
                <a:schemeClr val="bg2"/>
              </a:buClr>
            </a:pPr>
            <a:r>
              <a:rPr lang="en-US" sz="2400" dirty="0"/>
              <a:t>The Business Benefits of High-Quality Information</a:t>
            </a:r>
          </a:p>
          <a:p>
            <a:pPr lvl="2">
              <a:lnSpc>
                <a:spcPct val="80000"/>
              </a:lnSpc>
              <a:buClr>
                <a:schemeClr val="bg2"/>
              </a:buClr>
            </a:pPr>
            <a:r>
              <a:rPr lang="en-US" sz="2400" dirty="0"/>
              <a:t>Storing Information Using a Relational Database Management System</a:t>
            </a:r>
          </a:p>
          <a:p>
            <a:pPr lvl="2">
              <a:lnSpc>
                <a:spcPct val="80000"/>
              </a:lnSpc>
              <a:buClr>
                <a:schemeClr val="bg2"/>
              </a:buClr>
            </a:pPr>
            <a:r>
              <a:rPr lang="en-US" sz="2400" dirty="0"/>
              <a:t>Using a Relational Database for Business Advantages</a:t>
            </a:r>
          </a:p>
          <a:p>
            <a:pPr lvl="2">
              <a:spcBef>
                <a:spcPts val="600"/>
              </a:spcBef>
              <a:buClr>
                <a:schemeClr val="bg2"/>
              </a:buClr>
            </a:pPr>
            <a:r>
              <a:rPr lang="en-US" sz="2400" dirty="0"/>
              <a:t>Driving Websites with Data</a:t>
            </a:r>
            <a:endParaRPr lang="en-US" sz="2400" b="1" dirty="0"/>
          </a:p>
          <a:p>
            <a:pPr eaLnBrk="1" hangingPunct="1"/>
            <a:r>
              <a:rPr lang="en-US" sz="2800" b="1" dirty="0"/>
              <a:t>SECTION 6.2 – BUSINESS INTELLIGENCE</a:t>
            </a:r>
            <a:endParaRPr lang="en-US" sz="2800" dirty="0"/>
          </a:p>
          <a:p>
            <a:pPr lvl="2">
              <a:lnSpc>
                <a:spcPct val="80000"/>
              </a:lnSpc>
              <a:buClr>
                <a:schemeClr val="bg2"/>
              </a:buClr>
            </a:pPr>
            <a:r>
              <a:rPr lang="en-US" sz="2400" dirty="0"/>
              <a:t>Supporting Decisions with Business Intelligence</a:t>
            </a:r>
          </a:p>
          <a:p>
            <a:pPr lvl="2">
              <a:lnSpc>
                <a:spcPct val="80000"/>
              </a:lnSpc>
              <a:buClr>
                <a:schemeClr val="bg2"/>
              </a:buClr>
            </a:pPr>
            <a:r>
              <a:rPr lang="en-US" sz="2400" dirty="0"/>
              <a:t>The Business Benefits of Data Warehousing</a:t>
            </a:r>
          </a:p>
          <a:p>
            <a:pPr lvl="2">
              <a:lnSpc>
                <a:spcPct val="80000"/>
              </a:lnSpc>
              <a:buClr>
                <a:schemeClr val="bg2"/>
              </a:buClr>
            </a:pPr>
            <a:r>
              <a:rPr lang="en-US" sz="2400" dirty="0"/>
              <a:t>The Power of Big Data Analytics</a:t>
            </a:r>
          </a:p>
        </p:txBody>
      </p:sp>
      <p:sp>
        <p:nvSpPr>
          <p:cNvPr id="5" name="Text Placeholder 4"/>
          <p:cNvSpPr>
            <a:spLocks noGrp="1"/>
          </p:cNvSpPr>
          <p:nvPr>
            <p:ph type="body" sz="quarter" idx="12"/>
          </p:nvPr>
        </p:nvSpPr>
        <p:spPr/>
        <p:txBody>
          <a:bodyPr/>
          <a:lstStyle/>
          <a:p>
            <a:endParaRPr lang="en-US" dirty="0"/>
          </a:p>
        </p:txBody>
      </p:sp>
      <p:sp>
        <p:nvSpPr>
          <p:cNvPr id="4" name="Text Placeholder 3"/>
          <p:cNvSpPr>
            <a:spLocks noGrp="1"/>
          </p:cNvSpPr>
          <p:nvPr>
            <p:ph type="body" sz="quarter" idx="11"/>
          </p:nvPr>
        </p:nvSpPr>
        <p:spPr/>
        <p:txBody>
          <a:bodyPr/>
          <a:lstStyle/>
          <a:p>
            <a:endParaRPr lang="en-US" dirty="0"/>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normAutofit fontScale="90000"/>
          </a:bodyPr>
          <a:lstStyle/>
          <a:p>
            <a:r>
              <a:rPr lang="en-US" dirty="0">
                <a:solidFill>
                  <a:srgbClr val="C00000"/>
                </a:solidFill>
              </a:rPr>
              <a:t>Storing Information in a Relational Database </a:t>
            </a:r>
            <a:r>
              <a:rPr lang="en-US" sz="2200" dirty="0">
                <a:solidFill>
                  <a:srgbClr val="C00000"/>
                </a:solidFill>
              </a:rPr>
              <a:t>2 of 2</a:t>
            </a:r>
            <a:endParaRPr lang="en-US" sz="3100" b="1" dirty="0">
              <a:solidFill>
                <a:schemeClr val="tx1"/>
              </a:solidFill>
            </a:endParaRPr>
          </a:p>
        </p:txBody>
      </p:sp>
      <p:sp>
        <p:nvSpPr>
          <p:cNvPr id="22531" name="Rectangle 3"/>
          <p:cNvSpPr>
            <a:spLocks noGrp="1" noChangeArrowheads="1"/>
          </p:cNvSpPr>
          <p:nvPr>
            <p:ph idx="1"/>
          </p:nvPr>
        </p:nvSpPr>
        <p:spPr/>
        <p:txBody>
          <a:bodyPr/>
          <a:lstStyle/>
          <a:p>
            <a:pPr>
              <a:spcBef>
                <a:spcPts val="600"/>
              </a:spcBef>
              <a:spcAft>
                <a:spcPts val="1200"/>
              </a:spcAft>
            </a:pPr>
            <a:r>
              <a:rPr lang="en-US" sz="2800" b="1" dirty="0"/>
              <a:t>Data element</a:t>
            </a:r>
            <a:r>
              <a:rPr lang="en-US" sz="2800" dirty="0"/>
              <a:t> – The smallest or basic unit of information</a:t>
            </a:r>
            <a:r>
              <a:rPr lang="zh-TW" altLang="en-US" sz="1400" dirty="0"/>
              <a:t>處理學生的資料為例，可將學生的姓名、學號、生日等作為資料單元。</a:t>
            </a:r>
            <a:endParaRPr lang="en-US" sz="1400" dirty="0"/>
          </a:p>
          <a:p>
            <a:pPr eaLnBrk="1" hangingPunct="1">
              <a:spcBef>
                <a:spcPts val="600"/>
              </a:spcBef>
              <a:spcAft>
                <a:spcPts val="1200"/>
              </a:spcAft>
            </a:pPr>
            <a:r>
              <a:rPr lang="en-US" sz="2800" b="1" dirty="0"/>
              <a:t>Data model </a:t>
            </a:r>
            <a:r>
              <a:rPr lang="en-US" sz="2800" dirty="0"/>
              <a:t>– Logical data structures that detail the relationships among data elements using graphics or pictures</a:t>
            </a:r>
          </a:p>
          <a:p>
            <a:pPr>
              <a:spcBef>
                <a:spcPts val="600"/>
              </a:spcBef>
              <a:spcAft>
                <a:spcPts val="1200"/>
              </a:spcAft>
            </a:pPr>
            <a:r>
              <a:rPr lang="en-US" sz="2800" b="1" dirty="0"/>
              <a:t>Metadata</a:t>
            </a:r>
            <a:r>
              <a:rPr lang="en-US" sz="2800" dirty="0"/>
              <a:t> – Details about data</a:t>
            </a:r>
            <a:r>
              <a:rPr lang="zh-TW" altLang="en-US" sz="1400" dirty="0"/>
              <a:t>詮釋資料</a:t>
            </a:r>
            <a:r>
              <a:rPr lang="en-US" altLang="zh-TW" sz="1400" dirty="0"/>
              <a:t>,</a:t>
            </a:r>
            <a:r>
              <a:rPr lang="zh-TW" altLang="en-US" sz="1400" dirty="0"/>
              <a:t>有關資料的資料</a:t>
            </a:r>
            <a:endParaRPr lang="en-US" sz="1400" dirty="0"/>
          </a:p>
          <a:p>
            <a:pPr eaLnBrk="1" hangingPunct="1">
              <a:spcBef>
                <a:spcPts val="600"/>
              </a:spcBef>
              <a:spcAft>
                <a:spcPts val="1200"/>
              </a:spcAft>
            </a:pPr>
            <a:r>
              <a:rPr lang="en-US" sz="2800" b="1" dirty="0"/>
              <a:t>Data dictionary </a:t>
            </a:r>
            <a:r>
              <a:rPr lang="en-US" sz="2800" dirty="0"/>
              <a:t>– Compiles all of the metadata about the data elements in the data model</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normAutofit/>
          </a:bodyPr>
          <a:lstStyle/>
          <a:p>
            <a:r>
              <a:rPr lang="en-US" sz="3400" dirty="0">
                <a:solidFill>
                  <a:srgbClr val="C00000"/>
                </a:solidFill>
              </a:rPr>
              <a:t>Storing Data Elements in Entities and Attributes</a:t>
            </a:r>
            <a:endParaRPr lang="en-US" sz="3400" b="1" dirty="0">
              <a:solidFill>
                <a:schemeClr val="tx1"/>
              </a:solidFill>
            </a:endParaRPr>
          </a:p>
        </p:txBody>
      </p:sp>
      <p:sp>
        <p:nvSpPr>
          <p:cNvPr id="23555" name="Rectangle 3"/>
          <p:cNvSpPr>
            <a:spLocks noGrp="1" noChangeArrowheads="1"/>
          </p:cNvSpPr>
          <p:nvPr>
            <p:ph idx="1"/>
          </p:nvPr>
        </p:nvSpPr>
        <p:spPr/>
        <p:txBody>
          <a:bodyPr/>
          <a:lstStyle/>
          <a:p>
            <a:pPr eaLnBrk="1" hangingPunct="1">
              <a:spcBef>
                <a:spcPts val="600"/>
              </a:spcBef>
              <a:spcAft>
                <a:spcPts val="1200"/>
              </a:spcAft>
            </a:pPr>
            <a:r>
              <a:rPr lang="en-US" sz="2800" b="1" dirty="0"/>
              <a:t>Entity</a:t>
            </a:r>
            <a:r>
              <a:rPr lang="en-US" sz="2800" dirty="0"/>
              <a:t> – A person, place, thing, transaction, or event about which information is stored</a:t>
            </a:r>
          </a:p>
          <a:p>
            <a:pPr lvl="2">
              <a:spcBef>
                <a:spcPts val="600"/>
              </a:spcBef>
              <a:spcAft>
                <a:spcPts val="1200"/>
              </a:spcAft>
              <a:buClr>
                <a:srgbClr val="C00000"/>
              </a:buClr>
            </a:pPr>
            <a:r>
              <a:rPr lang="en-US" sz="2400" dirty="0"/>
              <a:t>The rows in a table contain entities</a:t>
            </a:r>
          </a:p>
          <a:p>
            <a:pPr eaLnBrk="1" hangingPunct="1">
              <a:spcBef>
                <a:spcPts val="600"/>
              </a:spcBef>
              <a:spcAft>
                <a:spcPts val="1200"/>
              </a:spcAft>
            </a:pPr>
            <a:r>
              <a:rPr lang="en-US" sz="2800" b="1" dirty="0"/>
              <a:t>Attribute (field, column)</a:t>
            </a:r>
            <a:r>
              <a:rPr lang="en-US" sz="2800" dirty="0"/>
              <a:t> – The data elements associated with an entity</a:t>
            </a:r>
          </a:p>
          <a:p>
            <a:pPr lvl="2">
              <a:spcBef>
                <a:spcPts val="600"/>
              </a:spcBef>
              <a:spcAft>
                <a:spcPts val="1200"/>
              </a:spcAft>
              <a:buClr>
                <a:srgbClr val="C00000"/>
              </a:buClr>
            </a:pPr>
            <a:r>
              <a:rPr lang="en-US" sz="2400" dirty="0"/>
              <a:t>The columns in each table contain the attributes</a:t>
            </a:r>
          </a:p>
          <a:p>
            <a:pPr eaLnBrk="1" hangingPunct="1">
              <a:spcBef>
                <a:spcPts val="600"/>
              </a:spcBef>
              <a:spcAft>
                <a:spcPts val="1200"/>
              </a:spcAft>
            </a:pPr>
            <a:r>
              <a:rPr lang="en-US" sz="2800" b="1" dirty="0"/>
              <a:t>Record</a:t>
            </a:r>
            <a:r>
              <a:rPr lang="en-US" sz="2800" dirty="0"/>
              <a:t> – A collection of related data elements</a:t>
            </a:r>
            <a:endParaRPr lang="en-US" dirty="0"/>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Autofit/>
          </a:bodyPr>
          <a:lstStyle/>
          <a:p>
            <a:r>
              <a:rPr lang="en-US" dirty="0">
                <a:solidFill>
                  <a:srgbClr val="C00000"/>
                </a:solidFill>
              </a:rPr>
              <a:t>Creating Relationships Through Keys</a:t>
            </a:r>
            <a:endParaRPr lang="en-US" sz="4000" b="1" dirty="0">
              <a:solidFill>
                <a:schemeClr val="tx1"/>
              </a:solidFill>
            </a:endParaRPr>
          </a:p>
        </p:txBody>
      </p:sp>
      <p:sp>
        <p:nvSpPr>
          <p:cNvPr id="24579" name="Rectangle 3"/>
          <p:cNvSpPr>
            <a:spLocks noGrp="1" noChangeArrowheads="1"/>
          </p:cNvSpPr>
          <p:nvPr>
            <p:ph idx="1"/>
          </p:nvPr>
        </p:nvSpPr>
        <p:spPr/>
        <p:txBody>
          <a:bodyPr/>
          <a:lstStyle/>
          <a:p>
            <a:pPr eaLnBrk="1" hangingPunct="1"/>
            <a:r>
              <a:rPr lang="en-US" sz="2800" dirty="0"/>
              <a:t>Primary keys and foreign keys identify the various entities (tables) in the database</a:t>
            </a:r>
          </a:p>
          <a:p>
            <a:pPr lvl="2">
              <a:buClr>
                <a:srgbClr val="C00000"/>
              </a:buClr>
            </a:pPr>
            <a:r>
              <a:rPr lang="en-US" sz="2400" b="1" dirty="0"/>
              <a:t>Primary key</a:t>
            </a:r>
            <a:r>
              <a:rPr lang="en-US" sz="2400" dirty="0"/>
              <a:t> – A field (or group of fields) that uniquely identifies a given entity in a table</a:t>
            </a:r>
            <a:r>
              <a:rPr lang="zh-TW" altLang="en-US" sz="1400" dirty="0"/>
              <a:t>主鍵 </a:t>
            </a:r>
            <a:r>
              <a:rPr lang="en-US" altLang="zh-TW" sz="1400" dirty="0"/>
              <a:t>(Primary Key) </a:t>
            </a:r>
            <a:r>
              <a:rPr lang="zh-TW" altLang="en-US" sz="1400" dirty="0"/>
              <a:t>中的每一筆資料都是表格中的唯一值。換言之，它是用來獨一無二地確認一個表格中的每一行資料。主鍵可以是原本資料內的一個欄位。主鍵可以包含一或多個欄位。當主鍵包含多個欄位時，稱為組合鍵</a:t>
            </a:r>
            <a:endParaRPr lang="en-US" sz="1400" dirty="0"/>
          </a:p>
          <a:p>
            <a:pPr lvl="2">
              <a:buClr>
                <a:srgbClr val="C00000"/>
              </a:buClr>
            </a:pPr>
            <a:r>
              <a:rPr lang="en-US" sz="2400" b="1" dirty="0"/>
              <a:t>Foreign key</a:t>
            </a:r>
            <a:r>
              <a:rPr lang="en-US" sz="2400" dirty="0"/>
              <a:t> – A primary key of one table that appears an attribute in another table and acts to provide a logical relationship among the two tables</a:t>
            </a:r>
            <a:r>
              <a:rPr lang="zh-TW" altLang="en-US" sz="1400" dirty="0"/>
              <a:t>外來鍵是一個</a:t>
            </a:r>
            <a:r>
              <a:rPr lang="en-US" altLang="zh-TW" sz="1400" dirty="0"/>
              <a:t>(</a:t>
            </a:r>
            <a:r>
              <a:rPr lang="zh-TW" altLang="en-US" sz="1400" dirty="0"/>
              <a:t>或數個</a:t>
            </a:r>
            <a:r>
              <a:rPr lang="en-US" altLang="zh-TW" sz="1400" dirty="0"/>
              <a:t>)</a:t>
            </a:r>
            <a:r>
              <a:rPr lang="zh-TW" altLang="en-US" sz="1400" dirty="0"/>
              <a:t>指向另外一個表格主鍵的欄位。外來鍵的目的是確定資料的參考完整性 </a:t>
            </a:r>
            <a:r>
              <a:rPr lang="en-US" altLang="zh-TW" sz="1400" dirty="0"/>
              <a:t>(Referential Integrity)</a:t>
            </a:r>
            <a:r>
              <a:rPr lang="zh-TW" altLang="en-US" sz="1400" dirty="0"/>
              <a:t>。換言之，只有被准許的資料值才會被存入資料庫內。</a:t>
            </a:r>
            <a:endParaRPr lang="en-US" sz="1400" dirty="0"/>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pic>
        <p:nvPicPr>
          <p:cNvPr id="7" name="圖片 6">
            <a:extLst>
              <a:ext uri="{FF2B5EF4-FFF2-40B4-BE49-F238E27FC236}">
                <a16:creationId xmlns:a16="http://schemas.microsoft.com/office/drawing/2014/main" id="{A4420ABD-0B06-4874-8D6F-304CA0593DA3}"/>
              </a:ext>
            </a:extLst>
          </p:cNvPr>
          <p:cNvPicPr>
            <a:picLocks noChangeAspect="1"/>
          </p:cNvPicPr>
          <p:nvPr/>
        </p:nvPicPr>
        <p:blipFill>
          <a:blip r:embed="rId3"/>
          <a:stretch>
            <a:fillRect/>
          </a:stretch>
        </p:blipFill>
        <p:spPr>
          <a:xfrm>
            <a:off x="0" y="3624200"/>
            <a:ext cx="1771650" cy="3028950"/>
          </a:xfrm>
          <a:prstGeom prst="rect">
            <a:avLst/>
          </a:prstGeom>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sz="3400" dirty="0">
                <a:solidFill>
                  <a:srgbClr val="C00000"/>
                </a:solidFill>
              </a:rPr>
              <a:t>Figure 6.9 Business Advantages of a Relational Database</a:t>
            </a:r>
            <a:endParaRPr lang="en-US" sz="3400" b="1" dirty="0">
              <a:solidFill>
                <a:schemeClr val="tx1"/>
              </a:solidFill>
            </a:endParaRPr>
          </a:p>
        </p:txBody>
      </p:sp>
      <p:pic>
        <p:nvPicPr>
          <p:cNvPr id="4" name="Picture 3" descr="A graphic summary of five advantages">
            <a:extLst>
              <a:ext uri="{FF2B5EF4-FFF2-40B4-BE49-F238E27FC236}">
                <a16:creationId xmlns:a16="http://schemas.microsoft.com/office/drawing/2014/main" id="{C932E476-40AB-4A4A-9F94-9420A04010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9" y="1219200"/>
            <a:ext cx="9144000" cy="3962400"/>
          </a:xfrm>
          <a:prstGeom prst="rect">
            <a:avLst/>
          </a:prstGeom>
        </p:spPr>
      </p:pic>
      <p:sp>
        <p:nvSpPr>
          <p:cNvPr id="6" name="Text Placeholder 5"/>
          <p:cNvSpPr>
            <a:spLocks noGrp="1"/>
          </p:cNvSpPr>
          <p:nvPr>
            <p:ph type="body" sz="quarter" idx="12"/>
          </p:nvPr>
        </p:nvSpPr>
        <p:spPr>
          <a:xfrm>
            <a:off x="3467512" y="6477000"/>
            <a:ext cx="2208976" cy="999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304800" y="4941281"/>
            <a:ext cx="8763000" cy="1754326"/>
          </a:xfrm>
          <a:prstGeom prst="rect">
            <a:avLst/>
          </a:prstGeom>
        </p:spPr>
        <p:txBody>
          <a:bodyPr wrap="square">
            <a:spAutoFit/>
          </a:bodyPr>
          <a:lstStyle/>
          <a:p>
            <a:r>
              <a:rPr lang="en-US" altLang="zh-TW" dirty="0"/>
              <a:t>What are the limitations when using a spreadsheet?</a:t>
            </a:r>
          </a:p>
          <a:p>
            <a:r>
              <a:rPr lang="en-US" altLang="zh-TW" dirty="0"/>
              <a:t>Limited number of rows and columns (Excel: 65,536 rows by 256 columns)  Once you use more than 65,536 rows you have outgrown your spreadsheet</a:t>
            </a:r>
          </a:p>
          <a:p>
            <a:r>
              <a:rPr lang="en-US" altLang="zh-TW" dirty="0"/>
              <a:t>Only one users can access the spreadsheet</a:t>
            </a:r>
          </a:p>
          <a:p>
            <a:r>
              <a:rPr lang="en-US" altLang="zh-TW" dirty="0"/>
              <a:t>Users can view all information in the spreadsheet</a:t>
            </a:r>
          </a:p>
          <a:p>
            <a:r>
              <a:rPr lang="en-US" altLang="zh-TW" dirty="0"/>
              <a:t>Users can change all information in the spreadsheet</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dirty="0">
                <a:solidFill>
                  <a:srgbClr val="C00000"/>
                </a:solidFill>
              </a:rPr>
              <a:t>Increased Flexibility</a:t>
            </a:r>
            <a:endParaRPr lang="en-US" b="1" dirty="0">
              <a:solidFill>
                <a:schemeClr val="tx1"/>
              </a:solidFill>
            </a:endParaRPr>
          </a:p>
        </p:txBody>
      </p:sp>
      <p:sp>
        <p:nvSpPr>
          <p:cNvPr id="26627" name="Rectangle 3"/>
          <p:cNvSpPr>
            <a:spLocks noGrp="1" noChangeArrowheads="1"/>
          </p:cNvSpPr>
          <p:nvPr>
            <p:ph idx="1"/>
          </p:nvPr>
        </p:nvSpPr>
        <p:spPr/>
        <p:txBody>
          <a:bodyPr>
            <a:normAutofit/>
          </a:bodyPr>
          <a:lstStyle/>
          <a:p>
            <a:pPr eaLnBrk="1" hangingPunct="1">
              <a:lnSpc>
                <a:spcPct val="110000"/>
              </a:lnSpc>
              <a:spcBef>
                <a:spcPts val="0"/>
              </a:spcBef>
            </a:pPr>
            <a:r>
              <a:rPr lang="en-US" sz="2800" dirty="0"/>
              <a:t>A well-designed database should:</a:t>
            </a:r>
          </a:p>
          <a:p>
            <a:pPr lvl="2">
              <a:lnSpc>
                <a:spcPct val="110000"/>
              </a:lnSpc>
              <a:spcBef>
                <a:spcPts val="0"/>
              </a:spcBef>
              <a:buClr>
                <a:srgbClr val="C00000"/>
              </a:buClr>
            </a:pPr>
            <a:r>
              <a:rPr lang="en-US" sz="2400" dirty="0"/>
              <a:t>Handle changes quickly and easily</a:t>
            </a:r>
          </a:p>
          <a:p>
            <a:pPr lvl="2">
              <a:lnSpc>
                <a:spcPct val="110000"/>
              </a:lnSpc>
              <a:spcBef>
                <a:spcPts val="0"/>
              </a:spcBef>
              <a:buClr>
                <a:srgbClr val="C00000"/>
              </a:buClr>
            </a:pPr>
            <a:r>
              <a:rPr lang="en-US" sz="2400" dirty="0"/>
              <a:t>Provide users with different views</a:t>
            </a:r>
          </a:p>
          <a:p>
            <a:pPr lvl="2">
              <a:lnSpc>
                <a:spcPct val="110000"/>
              </a:lnSpc>
              <a:spcBef>
                <a:spcPts val="0"/>
              </a:spcBef>
              <a:buClr>
                <a:srgbClr val="C00000"/>
              </a:buClr>
            </a:pPr>
            <a:r>
              <a:rPr lang="en-US" sz="2400" b="1" dirty="0"/>
              <a:t>Have only one physical view </a:t>
            </a:r>
            <a:r>
              <a:rPr lang="en-US" sz="2400" dirty="0"/>
              <a:t>– Deals with the physical storage of information on a storage device</a:t>
            </a:r>
          </a:p>
          <a:p>
            <a:pPr lvl="2">
              <a:lnSpc>
                <a:spcPct val="110000"/>
              </a:lnSpc>
              <a:spcBef>
                <a:spcPts val="0"/>
              </a:spcBef>
              <a:buClr>
                <a:srgbClr val="C00000"/>
              </a:buClr>
            </a:pPr>
            <a:r>
              <a:rPr lang="en-US" sz="2400" b="1" dirty="0"/>
              <a:t>Have multiple logical views </a:t>
            </a:r>
            <a:r>
              <a:rPr lang="en-US" sz="2400" dirty="0"/>
              <a:t>– Focuses on how individual users logically access information to meet their own particular business needs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normAutofit fontScale="90000"/>
          </a:bodyPr>
          <a:lstStyle/>
          <a:p>
            <a:r>
              <a:rPr lang="en-US" dirty="0">
                <a:solidFill>
                  <a:srgbClr val="C00000"/>
                </a:solidFill>
              </a:rPr>
              <a:t>Increased Scalability and Performance</a:t>
            </a:r>
            <a:endParaRPr lang="en-US" sz="4000" b="1" dirty="0">
              <a:solidFill>
                <a:schemeClr val="tx1"/>
              </a:solidFill>
            </a:endParaRPr>
          </a:p>
        </p:txBody>
      </p:sp>
      <p:sp>
        <p:nvSpPr>
          <p:cNvPr id="27651" name="Rectangle 3"/>
          <p:cNvSpPr>
            <a:spLocks noGrp="1" noChangeArrowheads="1"/>
          </p:cNvSpPr>
          <p:nvPr>
            <p:ph idx="1"/>
          </p:nvPr>
        </p:nvSpPr>
        <p:spPr/>
        <p:txBody>
          <a:bodyPr/>
          <a:lstStyle/>
          <a:p>
            <a:r>
              <a:rPr lang="en-US" sz="2800" dirty="0"/>
              <a:t>A database must scale</a:t>
            </a:r>
            <a:r>
              <a:rPr lang="zh-TW" altLang="en-US" sz="1400" dirty="0"/>
              <a:t>延展</a:t>
            </a:r>
            <a:r>
              <a:rPr lang="en-US" sz="2800" dirty="0"/>
              <a:t>to meet increased demand,  while maintaining acceptable performance levels</a:t>
            </a:r>
          </a:p>
          <a:p>
            <a:pPr lvl="2">
              <a:buClr>
                <a:srgbClr val="C00000"/>
              </a:buClr>
            </a:pPr>
            <a:r>
              <a:rPr lang="en-US" sz="2400" b="1" dirty="0"/>
              <a:t>Scalability</a:t>
            </a:r>
            <a:r>
              <a:rPr lang="en-US" sz="2400" dirty="0"/>
              <a:t> – Refers to how well a system can adapt to increased demands</a:t>
            </a:r>
          </a:p>
          <a:p>
            <a:pPr lvl="2">
              <a:buClr>
                <a:srgbClr val="C00000"/>
              </a:buClr>
            </a:pPr>
            <a:r>
              <a:rPr lang="en-US" sz="2400" b="1" dirty="0"/>
              <a:t>Performance</a:t>
            </a:r>
            <a:r>
              <a:rPr lang="en-US" sz="2400" dirty="0"/>
              <a:t> – Measures how quickly a system performs a certain process or transaction</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a:extLst>
              <a:ext uri="{FF2B5EF4-FFF2-40B4-BE49-F238E27FC236}">
                <a16:creationId xmlns:a16="http://schemas.microsoft.com/office/drawing/2014/main" id="{3B067575-A04B-4675-82E5-FB1D4AF0E90F}"/>
              </a:ext>
            </a:extLst>
          </p:cNvPr>
          <p:cNvSpPr/>
          <p:nvPr/>
        </p:nvSpPr>
        <p:spPr>
          <a:xfrm>
            <a:off x="533400" y="4645300"/>
            <a:ext cx="7696200" cy="646331"/>
          </a:xfrm>
          <a:prstGeom prst="rect">
            <a:avLst/>
          </a:prstGeom>
        </p:spPr>
        <p:txBody>
          <a:bodyPr wrap="square">
            <a:spAutoFit/>
          </a:bodyPr>
          <a:lstStyle/>
          <a:p>
            <a:r>
              <a:rPr lang="en-US" altLang="zh-TW" dirty="0"/>
              <a:t>What happens to a business if its suddenly experienced a 60 percent growth in sales and its IT systems fail with all of the increased activity?</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normAutofit fontScale="90000"/>
          </a:bodyPr>
          <a:lstStyle/>
          <a:p>
            <a:r>
              <a:rPr lang="en-US" dirty="0">
                <a:solidFill>
                  <a:srgbClr val="C00000"/>
                </a:solidFill>
              </a:rPr>
              <a:t>Reduced Information Redundancy</a:t>
            </a:r>
            <a:endParaRPr lang="en-US" sz="4000" b="1" dirty="0">
              <a:solidFill>
                <a:schemeClr val="tx1"/>
              </a:solidFill>
            </a:endParaRPr>
          </a:p>
        </p:txBody>
      </p:sp>
      <p:sp>
        <p:nvSpPr>
          <p:cNvPr id="28675" name="Rectangle 3"/>
          <p:cNvSpPr>
            <a:spLocks noGrp="1" noChangeArrowheads="1"/>
          </p:cNvSpPr>
          <p:nvPr>
            <p:ph idx="1"/>
          </p:nvPr>
        </p:nvSpPr>
        <p:spPr/>
        <p:txBody>
          <a:bodyPr/>
          <a:lstStyle/>
          <a:p>
            <a:pPr eaLnBrk="1" hangingPunct="1">
              <a:spcBef>
                <a:spcPts val="600"/>
              </a:spcBef>
              <a:spcAft>
                <a:spcPts val="1200"/>
              </a:spcAft>
            </a:pPr>
            <a:r>
              <a:rPr lang="en-US" sz="2800" dirty="0"/>
              <a:t>Databases reduce information redundancy</a:t>
            </a:r>
          </a:p>
          <a:p>
            <a:pPr lvl="2">
              <a:spcBef>
                <a:spcPts val="600"/>
              </a:spcBef>
              <a:spcAft>
                <a:spcPts val="1200"/>
              </a:spcAft>
              <a:buClr>
                <a:srgbClr val="C00000"/>
              </a:buClr>
            </a:pPr>
            <a:r>
              <a:rPr lang="en-US" sz="2400" b="1" dirty="0"/>
              <a:t>Information redundancy</a:t>
            </a:r>
            <a:r>
              <a:rPr lang="en-US" sz="2400" dirty="0"/>
              <a:t> – The duplication of data or storing the same information in multiple places </a:t>
            </a:r>
          </a:p>
          <a:p>
            <a:pPr eaLnBrk="1" hangingPunct="1">
              <a:spcBef>
                <a:spcPts val="600"/>
              </a:spcBef>
              <a:spcAft>
                <a:spcPts val="1200"/>
              </a:spcAft>
            </a:pPr>
            <a:r>
              <a:rPr lang="en-US" sz="2800" dirty="0"/>
              <a:t>Inconsistency is one of the primary problems with redundant information</a:t>
            </a:r>
            <a:endParaRPr lang="en-US" dirty="0"/>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normAutofit fontScale="90000"/>
          </a:bodyPr>
          <a:lstStyle/>
          <a:p>
            <a:r>
              <a:rPr lang="en-US" dirty="0">
                <a:solidFill>
                  <a:srgbClr val="C00000"/>
                </a:solidFill>
              </a:rPr>
              <a:t>Increase Information Integrity (Quality)</a:t>
            </a:r>
            <a:endParaRPr lang="en-US" sz="4000" b="1" dirty="0">
              <a:solidFill>
                <a:schemeClr val="tx1"/>
              </a:solidFill>
            </a:endParaRPr>
          </a:p>
        </p:txBody>
      </p:sp>
      <p:sp>
        <p:nvSpPr>
          <p:cNvPr id="29699" name="Rectangle 3"/>
          <p:cNvSpPr>
            <a:spLocks noGrp="1" noChangeArrowheads="1"/>
          </p:cNvSpPr>
          <p:nvPr>
            <p:ph idx="1"/>
          </p:nvPr>
        </p:nvSpPr>
        <p:spPr>
          <a:xfrm>
            <a:off x="457200" y="990600"/>
            <a:ext cx="8229600" cy="3200400"/>
          </a:xfrm>
        </p:spPr>
        <p:txBody>
          <a:bodyPr/>
          <a:lstStyle/>
          <a:p>
            <a:pPr eaLnBrk="1" hangingPunct="1">
              <a:spcBef>
                <a:spcPts val="600"/>
              </a:spcBef>
              <a:spcAft>
                <a:spcPts val="1200"/>
              </a:spcAft>
            </a:pPr>
            <a:r>
              <a:rPr lang="en-US" sz="2800" b="1" dirty="0"/>
              <a:t>Information integrity</a:t>
            </a:r>
            <a:r>
              <a:rPr lang="en-US" sz="2800" dirty="0"/>
              <a:t> – measures the quality of information</a:t>
            </a:r>
          </a:p>
          <a:p>
            <a:pPr eaLnBrk="1" hangingPunct="1">
              <a:spcBef>
                <a:spcPts val="600"/>
              </a:spcBef>
              <a:spcAft>
                <a:spcPts val="1200"/>
              </a:spcAft>
            </a:pPr>
            <a:r>
              <a:rPr lang="en-US" sz="2800" b="1" dirty="0"/>
              <a:t>Integrity constraint</a:t>
            </a:r>
            <a:r>
              <a:rPr lang="en-US" sz="2800" dirty="0"/>
              <a:t> – rules that help ensure the quality of information</a:t>
            </a:r>
          </a:p>
          <a:p>
            <a:pPr lvl="2">
              <a:spcBef>
                <a:spcPts val="600"/>
              </a:spcBef>
              <a:spcAft>
                <a:spcPts val="1200"/>
              </a:spcAft>
              <a:buClr>
                <a:srgbClr val="C00000"/>
              </a:buClr>
            </a:pPr>
            <a:r>
              <a:rPr lang="en-US" sz="2400" dirty="0"/>
              <a:t>Relational integrity constraint</a:t>
            </a:r>
          </a:p>
          <a:p>
            <a:pPr lvl="2">
              <a:spcBef>
                <a:spcPts val="600"/>
              </a:spcBef>
              <a:spcAft>
                <a:spcPts val="1200"/>
              </a:spcAft>
              <a:buClr>
                <a:srgbClr val="C00000"/>
              </a:buClr>
            </a:pPr>
            <a:r>
              <a:rPr lang="en-US" sz="2400" dirty="0"/>
              <a:t>Business-critical integrity constraint </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171137" y="4120277"/>
            <a:ext cx="8801725" cy="2585323"/>
          </a:xfrm>
          <a:prstGeom prst="rect">
            <a:avLst/>
          </a:prstGeom>
        </p:spPr>
        <p:txBody>
          <a:bodyPr wrap="square">
            <a:spAutoFit/>
          </a:bodyPr>
          <a:lstStyle/>
          <a:p>
            <a:r>
              <a:rPr lang="en-US" altLang="zh-TW" dirty="0"/>
              <a:t>Relational integrity constraint: rule that enforces basic and fundamental information-based constraints </a:t>
            </a:r>
          </a:p>
          <a:p>
            <a:r>
              <a:rPr lang="en-US" altLang="zh-TW" dirty="0"/>
              <a:t>e.g. Users cannot create an order for a nonexistent customer</a:t>
            </a:r>
          </a:p>
          <a:p>
            <a:r>
              <a:rPr lang="en-US" altLang="zh-TW" dirty="0"/>
              <a:t>An order cannot be shipped without an address</a:t>
            </a:r>
          </a:p>
          <a:p>
            <a:r>
              <a:rPr lang="en-US" altLang="zh-TW" dirty="0"/>
              <a:t>Business-critical integrity constraint: rule that enforce business rules vital to an organization’s success and often require more insight and knowledge than relational integrity constraints</a:t>
            </a:r>
          </a:p>
          <a:p>
            <a:r>
              <a:rPr lang="en-US" altLang="zh-TW" dirty="0"/>
              <a:t>e.g. Product returns are not accepted for fresh product 15 days after purchase</a:t>
            </a:r>
          </a:p>
          <a:p>
            <a:r>
              <a:rPr lang="en-US" altLang="zh-TW" dirty="0"/>
              <a:t>A discount maximum of 20 percent</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normAutofit fontScale="90000"/>
          </a:bodyPr>
          <a:lstStyle/>
          <a:p>
            <a:r>
              <a:rPr lang="en-US" dirty="0">
                <a:solidFill>
                  <a:srgbClr val="C00000"/>
                </a:solidFill>
              </a:rPr>
              <a:t>Increase Information Security</a:t>
            </a:r>
            <a:endParaRPr lang="en-US" sz="4000" b="1" dirty="0">
              <a:solidFill>
                <a:schemeClr val="tx1"/>
              </a:solidFill>
            </a:endParaRPr>
          </a:p>
        </p:txBody>
      </p:sp>
      <p:sp>
        <p:nvSpPr>
          <p:cNvPr id="30723" name="Rectangle 3"/>
          <p:cNvSpPr>
            <a:spLocks noGrp="1" noChangeArrowheads="1"/>
          </p:cNvSpPr>
          <p:nvPr>
            <p:ph idx="1"/>
          </p:nvPr>
        </p:nvSpPr>
        <p:spPr/>
        <p:txBody>
          <a:bodyPr/>
          <a:lstStyle/>
          <a:p>
            <a:pPr eaLnBrk="1" hangingPunct="1">
              <a:spcBef>
                <a:spcPts val="600"/>
              </a:spcBef>
              <a:spcAft>
                <a:spcPts val="1200"/>
              </a:spcAft>
            </a:pPr>
            <a:r>
              <a:rPr lang="en-US" sz="2800" dirty="0"/>
              <a:t>Information is an organizational asset and must be protected</a:t>
            </a:r>
          </a:p>
          <a:p>
            <a:pPr eaLnBrk="1" hangingPunct="1">
              <a:spcBef>
                <a:spcPts val="600"/>
              </a:spcBef>
              <a:spcAft>
                <a:spcPts val="1200"/>
              </a:spcAft>
            </a:pPr>
            <a:r>
              <a:rPr lang="en-US" sz="2800" dirty="0"/>
              <a:t>Databases offer several security features </a:t>
            </a:r>
          </a:p>
          <a:p>
            <a:pPr lvl="2">
              <a:spcBef>
                <a:spcPts val="600"/>
              </a:spcBef>
              <a:spcAft>
                <a:spcPts val="1200"/>
              </a:spcAft>
              <a:buClr>
                <a:srgbClr val="C00000"/>
              </a:buClr>
            </a:pPr>
            <a:r>
              <a:rPr lang="en-US" sz="2400" b="1" dirty="0"/>
              <a:t>Password</a:t>
            </a:r>
            <a:r>
              <a:rPr lang="en-US" sz="2400" dirty="0"/>
              <a:t> – Provides authentication of the </a:t>
            </a:r>
            <a:r>
              <a:rPr lang="en-US" sz="2400" dirty="0" smtClean="0"/>
              <a:t>user</a:t>
            </a:r>
            <a:r>
              <a:rPr lang="zh-TW" altLang="en-US" sz="1200" dirty="0"/>
              <a:t>認證方式</a:t>
            </a:r>
            <a:endParaRPr lang="en-US" sz="1200" dirty="0"/>
          </a:p>
          <a:p>
            <a:pPr lvl="2">
              <a:spcBef>
                <a:spcPts val="600"/>
              </a:spcBef>
              <a:spcAft>
                <a:spcPts val="1200"/>
              </a:spcAft>
              <a:buClr>
                <a:srgbClr val="C00000"/>
              </a:buClr>
            </a:pPr>
            <a:r>
              <a:rPr lang="en-US" sz="2400" b="1" dirty="0"/>
              <a:t>Access</a:t>
            </a:r>
            <a:r>
              <a:rPr lang="en-US" sz="2400" dirty="0"/>
              <a:t> </a:t>
            </a:r>
            <a:r>
              <a:rPr lang="en-US" sz="2400" b="1" dirty="0"/>
              <a:t>level</a:t>
            </a:r>
            <a:r>
              <a:rPr lang="en-US" sz="2400" dirty="0"/>
              <a:t> – Determines who has access to the different types of information </a:t>
            </a:r>
          </a:p>
          <a:p>
            <a:pPr lvl="2">
              <a:spcBef>
                <a:spcPts val="600"/>
              </a:spcBef>
              <a:spcAft>
                <a:spcPts val="1200"/>
              </a:spcAft>
              <a:buClr>
                <a:srgbClr val="C00000"/>
              </a:buClr>
            </a:pPr>
            <a:r>
              <a:rPr lang="en-US" sz="2400" b="1" dirty="0"/>
              <a:t>Access</a:t>
            </a:r>
            <a:r>
              <a:rPr lang="en-US" sz="2400" dirty="0"/>
              <a:t> </a:t>
            </a:r>
            <a:r>
              <a:rPr lang="en-US" sz="2400" b="1" dirty="0"/>
              <a:t>control</a:t>
            </a:r>
            <a:r>
              <a:rPr lang="en-US" sz="2400" dirty="0"/>
              <a:t> – Determines types of user access, such as read-only access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normAutofit fontScale="90000"/>
          </a:bodyPr>
          <a:lstStyle/>
          <a:p>
            <a:r>
              <a:rPr lang="en-US" sz="4000" dirty="0">
                <a:solidFill>
                  <a:srgbClr val="C00000"/>
                </a:solidFill>
              </a:rPr>
              <a:t>Driving Websites with Data </a:t>
            </a:r>
            <a:r>
              <a:rPr lang="en-US" sz="2000" dirty="0">
                <a:solidFill>
                  <a:srgbClr val="C00000"/>
                </a:solidFill>
              </a:rPr>
              <a:t>1 of 2</a:t>
            </a:r>
            <a:endParaRPr lang="en-US" sz="4000" b="1" dirty="0">
              <a:solidFill>
                <a:schemeClr val="tx1"/>
              </a:solidFill>
            </a:endParaRPr>
          </a:p>
        </p:txBody>
      </p:sp>
      <p:sp>
        <p:nvSpPr>
          <p:cNvPr id="31747" name="Content Placeholder 2"/>
          <p:cNvSpPr>
            <a:spLocks noGrp="1"/>
          </p:cNvSpPr>
          <p:nvPr>
            <p:ph idx="1"/>
          </p:nvPr>
        </p:nvSpPr>
        <p:spPr/>
        <p:txBody>
          <a:bodyPr/>
          <a:lstStyle/>
          <a:p>
            <a:pPr eaLnBrk="1" hangingPunct="1"/>
            <a:r>
              <a:rPr lang="en-US" sz="2800" b="1" dirty="0"/>
              <a:t>Data-driven websites </a:t>
            </a:r>
            <a:r>
              <a:rPr lang="en-US" sz="2800" dirty="0"/>
              <a:t>– An interactive website kept constantly updated and relevant to the needs of its customers using a database</a:t>
            </a:r>
          </a:p>
          <a:p>
            <a:pPr lvl="2">
              <a:buClr>
                <a:srgbClr val="C00000"/>
              </a:buClr>
            </a:pPr>
            <a:r>
              <a:rPr lang="en-US" sz="2400" dirty="0"/>
              <a:t>Content creator</a:t>
            </a:r>
          </a:p>
          <a:p>
            <a:pPr lvl="2">
              <a:buClr>
                <a:srgbClr val="C00000"/>
              </a:buClr>
            </a:pPr>
            <a:r>
              <a:rPr lang="en-US" sz="2400" dirty="0"/>
              <a:t>Content editor</a:t>
            </a:r>
          </a:p>
          <a:p>
            <a:pPr lvl="2">
              <a:buClr>
                <a:srgbClr val="C00000"/>
              </a:buClr>
            </a:pPr>
            <a:r>
              <a:rPr lang="en-US" sz="2400" dirty="0"/>
              <a:t>Static information</a:t>
            </a:r>
          </a:p>
          <a:p>
            <a:pPr lvl="2">
              <a:buClr>
                <a:srgbClr val="C00000"/>
              </a:buClr>
            </a:pPr>
            <a:r>
              <a:rPr lang="en-US" sz="2400" dirty="0"/>
              <a:t>Dynamic information</a:t>
            </a:r>
          </a:p>
          <a:p>
            <a:pPr lvl="2">
              <a:buClr>
                <a:srgbClr val="C00000"/>
              </a:buClr>
            </a:pPr>
            <a:r>
              <a:rPr lang="en-US" sz="2400" dirty="0"/>
              <a:t>Dynamic catalog</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457200" y="5334000"/>
            <a:ext cx="8077200" cy="1477328"/>
          </a:xfrm>
          <a:prstGeom prst="rect">
            <a:avLst/>
          </a:prstGeom>
        </p:spPr>
        <p:txBody>
          <a:bodyPr wrap="square">
            <a:spAutoFit/>
          </a:bodyPr>
          <a:lstStyle/>
          <a:p>
            <a:r>
              <a:rPr lang="en-US" altLang="zh-TW" dirty="0"/>
              <a:t>A </a:t>
            </a:r>
            <a:r>
              <a:rPr lang="en-US" altLang="zh-TW" b="1" dirty="0"/>
              <a:t>data-driven website is an interactive website</a:t>
            </a:r>
            <a:r>
              <a:rPr lang="en-US" altLang="zh-TW" dirty="0"/>
              <a:t> A data-driven website invites visitors to select and view what they are interested in by inserting a query, which the website then analyzes and custom builds a Web page in real-time that satisfies the query. </a:t>
            </a:r>
          </a:p>
          <a:p>
            <a:endParaRPr lang="zh-TW" altLang="en-US"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Section 6.1</a:t>
            </a:r>
          </a:p>
        </p:txBody>
      </p:sp>
      <p:sp>
        <p:nvSpPr>
          <p:cNvPr id="6146" name="Rectangle 3"/>
          <p:cNvSpPr>
            <a:spLocks noGrp="1" noChangeArrowheads="1"/>
          </p:cNvSpPr>
          <p:nvPr>
            <p:ph idx="1"/>
          </p:nvPr>
        </p:nvSpPr>
        <p:spPr>
          <a:xfrm>
            <a:off x="457200" y="990600"/>
            <a:ext cx="4724400" cy="1143000"/>
          </a:xfrm>
          <a:effectLst/>
        </p:spPr>
        <p:txBody>
          <a:bodyPr/>
          <a:lstStyle/>
          <a:p>
            <a:pPr eaLnBrk="1" hangingPunct="1">
              <a:lnSpc>
                <a:spcPct val="90000"/>
              </a:lnSpc>
            </a:pPr>
            <a:r>
              <a:rPr lang="en-US" sz="2800" b="1" dirty="0">
                <a:solidFill>
                  <a:schemeClr val="tx1"/>
                </a:solidFill>
                <a:effectLst/>
              </a:rPr>
              <a:t>DATA, INFORMATION, AND DATABASES</a:t>
            </a:r>
          </a:p>
        </p:txBody>
      </p:sp>
      <p:pic>
        <p:nvPicPr>
          <p:cNvPr id="3" name="Picture 2" descr="Cover of Business Driven Information Systems, sixth edition, by Paige Baltzan">
            <a:extLst>
              <a:ext uri="{FF2B5EF4-FFF2-40B4-BE49-F238E27FC236}">
                <a16:creationId xmlns:a16="http://schemas.microsoft.com/office/drawing/2014/main" id="{C2D8EDC9-1C6D-49FC-A5F2-FA7EB3577F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58000" y="38100"/>
            <a:ext cx="1987446" cy="2543152"/>
          </a:xfrm>
          <a:prstGeom prst="rect">
            <a:avLst/>
          </a:prstGeom>
        </p:spPr>
      </p:pic>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76200" y="2582882"/>
            <a:ext cx="8763000" cy="4185761"/>
          </a:xfrm>
          <a:prstGeom prst="rect">
            <a:avLst/>
          </a:prstGeom>
        </p:spPr>
        <p:txBody>
          <a:bodyPr wrap="square">
            <a:spAutoFit/>
          </a:bodyPr>
          <a:lstStyle/>
          <a:p>
            <a:r>
              <a:rPr lang="en-US" altLang="zh-TW" sz="1400" b="1" dirty="0"/>
              <a:t>Top Ten Data Failure Stories</a:t>
            </a:r>
            <a:endParaRPr lang="en-US" altLang="zh-TW" sz="1400" dirty="0"/>
          </a:p>
          <a:p>
            <a:r>
              <a:rPr lang="zh-TW" altLang="en-US" sz="1400" dirty="0"/>
              <a:t>10.博士幾乎是一個</a:t>
            </a:r>
            <a:r>
              <a:rPr lang="en-US" altLang="zh-TW" sz="1400" dirty="0"/>
              <a:t>F</a:t>
            </a:r>
            <a:r>
              <a:rPr lang="zh-TW" altLang="en-US" sz="1400" dirty="0"/>
              <a:t>：當一個糟糕的電源突然敲擊</a:t>
            </a:r>
            <a:r>
              <a:rPr lang="en-US" altLang="zh-TW" sz="1400" dirty="0"/>
              <a:t>, </a:t>
            </a:r>
            <a:r>
              <a:rPr lang="zh-TW" altLang="en-US" sz="1400" dirty="0"/>
              <a:t>他的電腦擋了並損壞存儲文件的USB時，博士候選人丟失了他的整篇論文。如果數據沒有恢復，學生就不會畢業了。</a:t>
            </a:r>
          </a:p>
          <a:p>
            <a:r>
              <a:rPr lang="zh-TW" altLang="en-US" sz="1400" dirty="0"/>
              <a:t>9.遭遇的藝術：在重新整理家庭辦公室的同時，一名婦女不小心將一塊5磅厚的粘土陶器掉在她的筆記本電腦硬碟上，此硬碟裝有一本她已經修改五年的150年來的尚未印刷家譜圖片。</a:t>
            </a:r>
          </a:p>
          <a:p>
            <a:r>
              <a:rPr lang="zh-TW" altLang="en-US" sz="1400" dirty="0"/>
              <a:t>8.家庭困境：當丈夫意外按下計算機上的錯誤按鈕時，丈夫刪除了孩子的所有寶寶照片。如果他沒有把照片拿回來，他的妻子暗示要離婚。</a:t>
            </a:r>
          </a:p>
          <a:p>
            <a:r>
              <a:rPr lang="zh-TW" altLang="en-US" sz="1400" dirty="0"/>
              <a:t>7.咬比狗吠更糟糕：一位顧客掉下</a:t>
            </a:r>
            <a:r>
              <a:rPr lang="en-US" altLang="zh-TW" sz="1400" dirty="0" err="1"/>
              <a:t>USB儲存</a:t>
            </a:r>
            <a:r>
              <a:rPr lang="zh-TW" altLang="en-US" sz="1400" dirty="0"/>
              <a:t>碟，他的狗誤認為是咀嚼玩具。</a:t>
            </a:r>
          </a:p>
          <a:p>
            <a:r>
              <a:rPr lang="zh-TW" altLang="en-US" sz="1400" dirty="0"/>
              <a:t>6.不要在家裡嘗試這個：一個試圖從他的電腦上恢復資料的人發現這個工作過於挑戰，在中途結束未上軌的他完全拆卸的硬碟 。</a:t>
            </a:r>
          </a:p>
          <a:p>
            <a:r>
              <a:rPr lang="zh-TW" altLang="en-US" sz="1400" dirty="0"/>
              <a:t>5.超時：鐘錶製造商遭遇系統擋機，失去了所有時鐘的數位設計。 實際上擊跨了時鐘的數位設計資料復原，以致無法進行重要的國際貿易展。</a:t>
            </a:r>
          </a:p>
          <a:p>
            <a:r>
              <a:rPr lang="zh-TW" altLang="en-US" sz="1400" dirty="0"/>
              <a:t>4.鑽取數據：在多驅動器RAID硬碟恢復期間，工程師發現缺少屬於該集合的一個驅動器硬碟。客戶在垃圾箱中找到了丟失的驅動器硬碟，但是根據公司處理舊驅動器硬碟的政策，它必有一個鑽孔洞。</a:t>
            </a:r>
          </a:p>
          <a:p>
            <a:r>
              <a:rPr lang="zh-TW" altLang="en-US" sz="1400" dirty="0"/>
              <a:t>3.安全在家：經過他們中的一位高階主管遭遇筆記本電腦故障後，明尼蘇達雙城職業棒球隊呼籲進行拯救關於他們最新取得的重要偵察資訊。該團隊現在依靠其偵察資訊和教練團中進行所有數據恢復。</a:t>
            </a:r>
          </a:p>
          <a:p>
            <a:r>
              <a:rPr lang="en-US" altLang="zh-TW" sz="1400" dirty="0"/>
              <a:t>2.</a:t>
            </a:r>
            <a:r>
              <a:rPr lang="zh-TW" altLang="en-US" sz="1400" dirty="0"/>
              <a:t>硬碟問題：一個沮喪的作家用錘子襲擊了她的電腦。當工程師收到電腦時，頂蓋上清晰可見錘子印記。</a:t>
            </a:r>
          </a:p>
          <a:p>
            <a:r>
              <a:rPr lang="zh-TW" altLang="en-US" sz="1400" dirty="0"/>
              <a:t>1. La Cucaracha：為了挽救有價值的公司信息，一位客戶將一個已閒置10年的倉庫中拉出一台舊筆記本電腦。當工程師打開計算機時，它包含數百個死亡和腐爛的蟑螂殼。</a:t>
            </a:r>
          </a:p>
        </p:txBody>
      </p:sp>
    </p:spTree>
    <p:extLst>
      <p:ext uri="{BB962C8B-B14F-4D97-AF65-F5344CB8AC3E}">
        <p14:creationId xmlns:p14="http://schemas.microsoft.com/office/powerpoint/2010/main" val="179025270"/>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normAutofit/>
          </a:bodyPr>
          <a:lstStyle/>
          <a:p>
            <a:r>
              <a:rPr lang="en-US" sz="3400" dirty="0">
                <a:solidFill>
                  <a:srgbClr val="C00000"/>
                </a:solidFill>
              </a:rPr>
              <a:t>Figure 6.10 Zappos.com – A Data-Driven Website</a:t>
            </a:r>
            <a:endParaRPr lang="en-US" sz="3400" dirty="0">
              <a:solidFill>
                <a:schemeClr val="tx1"/>
              </a:solidFill>
            </a:endParaRPr>
          </a:p>
        </p:txBody>
      </p:sp>
      <p:pic>
        <p:nvPicPr>
          <p:cNvPr id="3" name="Picture 2" descr="A graphic summary of the Zappos example">
            <a:extLst>
              <a:ext uri="{FF2B5EF4-FFF2-40B4-BE49-F238E27FC236}">
                <a16:creationId xmlns:a16="http://schemas.microsoft.com/office/drawing/2014/main" id="{9729DEF1-768A-4E38-9816-64DF340A3C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90" y="905470"/>
            <a:ext cx="9144000" cy="4910328"/>
          </a:xfrm>
          <a:prstGeom prst="rect">
            <a:avLst/>
          </a:prstGeo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266700" y="5782270"/>
            <a:ext cx="8610600" cy="1200329"/>
          </a:xfrm>
          <a:prstGeom prst="rect">
            <a:avLst/>
          </a:prstGeom>
        </p:spPr>
        <p:txBody>
          <a:bodyPr wrap="square">
            <a:spAutoFit/>
          </a:bodyPr>
          <a:lstStyle/>
          <a:p>
            <a:r>
              <a:rPr lang="zh-TW" altLang="en-US" dirty="0"/>
              <a:t>在美國，一個華人小伙兒開設的網路鞋店聲名鵲起，堪稱“家喻戶曉”，</a:t>
            </a:r>
            <a:r>
              <a:rPr lang="en-US" altLang="zh-TW" dirty="0"/>
              <a:t>2007</a:t>
            </a:r>
            <a:r>
              <a:rPr lang="zh-TW" altLang="en-US" dirty="0"/>
              <a:t>年的銷售額超過</a:t>
            </a:r>
            <a:r>
              <a:rPr lang="en-US" altLang="zh-TW" dirty="0"/>
              <a:t>8</a:t>
            </a:r>
            <a:r>
              <a:rPr lang="zh-TW" altLang="en-US" dirty="0"/>
              <a:t>億美元，占美國鞋類網路市場總值</a:t>
            </a:r>
            <a:r>
              <a:rPr lang="en-US" altLang="zh-TW" dirty="0"/>
              <a:t>30</a:t>
            </a:r>
            <a:r>
              <a:rPr lang="zh-TW" altLang="en-US" dirty="0"/>
              <a:t>億美元的四分之一強，被稱為“賣鞋的亞馬遜”</a:t>
            </a:r>
            <a:r>
              <a:rPr lang="en-US" altLang="zh-TW" dirty="0"/>
              <a:t>  Zappos </a:t>
            </a:r>
            <a:r>
              <a:rPr lang="zh-TW" altLang="en-US" dirty="0"/>
              <a:t>用 </a:t>
            </a:r>
            <a:r>
              <a:rPr lang="en-US" altLang="zh-TW" dirty="0"/>
              <a:t>12 </a:t>
            </a:r>
            <a:r>
              <a:rPr lang="zh-TW" altLang="en-US" dirty="0"/>
              <a:t>億美元賣給 </a:t>
            </a:r>
            <a:r>
              <a:rPr lang="en-US" altLang="zh-TW" dirty="0"/>
              <a:t>Amazon</a:t>
            </a:r>
          </a:p>
          <a:p>
            <a:endParaRPr lang="zh-TW" altLang="en-US" dirty="0"/>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normAutofit fontScale="90000"/>
          </a:bodyPr>
          <a:lstStyle/>
          <a:p>
            <a:r>
              <a:rPr lang="en-US" sz="4000" dirty="0">
                <a:solidFill>
                  <a:srgbClr val="C00000"/>
                </a:solidFill>
              </a:rPr>
              <a:t>Driving Websites with Data </a:t>
            </a:r>
            <a:r>
              <a:rPr lang="en-US" sz="2000" dirty="0">
                <a:solidFill>
                  <a:srgbClr val="C00000"/>
                </a:solidFill>
              </a:rPr>
              <a:t>2 of 2</a:t>
            </a:r>
            <a:endParaRPr lang="en-US" b="1" dirty="0">
              <a:solidFill>
                <a:schemeClr val="tx1"/>
              </a:solidFill>
            </a:endParaRPr>
          </a:p>
        </p:txBody>
      </p:sp>
      <p:sp>
        <p:nvSpPr>
          <p:cNvPr id="33795" name="Content Placeholder 2"/>
          <p:cNvSpPr>
            <a:spLocks noGrp="1"/>
          </p:cNvSpPr>
          <p:nvPr>
            <p:ph idx="1"/>
          </p:nvPr>
        </p:nvSpPr>
        <p:spPr/>
        <p:txBody>
          <a:bodyPr/>
          <a:lstStyle/>
          <a:p>
            <a:pPr eaLnBrk="1" hangingPunct="1">
              <a:spcBef>
                <a:spcPts val="600"/>
              </a:spcBef>
              <a:spcAft>
                <a:spcPts val="1200"/>
              </a:spcAft>
            </a:pPr>
            <a:r>
              <a:rPr lang="en-US" sz="2800" dirty="0"/>
              <a:t>Data-driven website advantages</a:t>
            </a:r>
          </a:p>
          <a:p>
            <a:pPr lvl="2">
              <a:spcBef>
                <a:spcPts val="600"/>
              </a:spcBef>
              <a:spcAft>
                <a:spcPts val="1200"/>
              </a:spcAft>
              <a:buClr>
                <a:srgbClr val="C00000"/>
              </a:buClr>
            </a:pPr>
            <a:r>
              <a:rPr lang="en-US" sz="2400" dirty="0"/>
              <a:t>Easy to manage content</a:t>
            </a:r>
          </a:p>
          <a:p>
            <a:pPr lvl="2">
              <a:spcBef>
                <a:spcPts val="600"/>
              </a:spcBef>
              <a:spcAft>
                <a:spcPts val="1200"/>
              </a:spcAft>
              <a:buClr>
                <a:srgbClr val="C00000"/>
              </a:buClr>
            </a:pPr>
            <a:r>
              <a:rPr lang="en-US" sz="2400" dirty="0"/>
              <a:t>Easy to store large amounts of data</a:t>
            </a:r>
          </a:p>
          <a:p>
            <a:pPr lvl="2">
              <a:spcBef>
                <a:spcPts val="600"/>
              </a:spcBef>
              <a:spcAft>
                <a:spcPts val="1200"/>
              </a:spcAft>
              <a:buClr>
                <a:srgbClr val="C00000"/>
              </a:buClr>
            </a:pPr>
            <a:r>
              <a:rPr lang="en-US" sz="2400" dirty="0"/>
              <a:t>Easy to eliminate human errors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noAutofit/>
          </a:bodyPr>
          <a:lstStyle/>
          <a:p>
            <a:r>
              <a:rPr lang="en-US" dirty="0">
                <a:solidFill>
                  <a:srgbClr val="C00000"/>
                </a:solidFill>
              </a:rPr>
              <a:t>Figure 6.11 BI in a Data-Driven Website</a:t>
            </a:r>
            <a:endParaRPr lang="en-US" sz="4000" b="1" dirty="0">
              <a:solidFill>
                <a:schemeClr val="tx1"/>
              </a:solidFill>
            </a:endParaRPr>
          </a:p>
        </p:txBody>
      </p:sp>
      <p:pic>
        <p:nvPicPr>
          <p:cNvPr id="3" name="Picture 2" descr="A graphic summary showing the interaction of the web page, database, and PivotTable.">
            <a:extLst>
              <a:ext uri="{FF2B5EF4-FFF2-40B4-BE49-F238E27FC236}">
                <a16:creationId xmlns:a16="http://schemas.microsoft.com/office/drawing/2014/main" id="{77E6617D-AEBD-4E10-842F-AB9FAA872B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427" y="1165860"/>
            <a:ext cx="7887146" cy="4724400"/>
          </a:xfrm>
          <a:prstGeom prst="rect">
            <a:avLst/>
          </a:prstGeo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Section 6.2</a:t>
            </a:r>
          </a:p>
        </p:txBody>
      </p:sp>
      <p:sp>
        <p:nvSpPr>
          <p:cNvPr id="6146" name="Rectangle 3"/>
          <p:cNvSpPr>
            <a:spLocks noGrp="1" noChangeArrowheads="1"/>
          </p:cNvSpPr>
          <p:nvPr>
            <p:ph idx="1"/>
          </p:nvPr>
        </p:nvSpPr>
        <p:spPr>
          <a:xfrm>
            <a:off x="457200" y="2514600"/>
            <a:ext cx="8229600" cy="4038600"/>
          </a:xfrm>
          <a:effectLst/>
        </p:spPr>
        <p:txBody>
          <a:bodyPr/>
          <a:lstStyle/>
          <a:p>
            <a:pPr eaLnBrk="1" hangingPunct="1">
              <a:lnSpc>
                <a:spcPct val="90000"/>
              </a:lnSpc>
            </a:pPr>
            <a:r>
              <a:rPr lang="en-US" sz="2800" b="1" dirty="0">
                <a:solidFill>
                  <a:schemeClr val="tx1"/>
                </a:solidFill>
                <a:effectLst/>
              </a:rPr>
              <a:t>BUSINESS INTELLIGENCE</a:t>
            </a:r>
          </a:p>
        </p:txBody>
      </p:sp>
      <p:pic>
        <p:nvPicPr>
          <p:cNvPr id="3" name="Picture 2" descr="Cover of Business Driven Information Systems, sixth edition, by Paige Baltzan">
            <a:extLst>
              <a:ext uri="{FF2B5EF4-FFF2-40B4-BE49-F238E27FC236}">
                <a16:creationId xmlns:a16="http://schemas.microsoft.com/office/drawing/2014/main" id="{C2D8EDC9-1C6D-49FC-A5F2-FA7EB3577F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0" y="1295400"/>
            <a:ext cx="2917925" cy="3733800"/>
          </a:xfrm>
          <a:prstGeom prst="rect">
            <a:avLst/>
          </a:prstGeom>
        </p:spPr>
      </p:pic>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522692327"/>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Outcomes</a:t>
            </a:r>
            <a:r>
              <a:rPr lang="en-US" baseline="0" dirty="0"/>
              <a:t> </a:t>
            </a:r>
            <a:r>
              <a:rPr lang="en-US" sz="2000" dirty="0"/>
              <a:t>2 of 2</a:t>
            </a:r>
            <a:endParaRPr lang="en-US" dirty="0"/>
          </a:p>
        </p:txBody>
      </p:sp>
      <p:sp>
        <p:nvSpPr>
          <p:cNvPr id="3" name="Content Placeholder 2"/>
          <p:cNvSpPr>
            <a:spLocks noGrp="1"/>
          </p:cNvSpPr>
          <p:nvPr>
            <p:ph idx="1"/>
          </p:nvPr>
        </p:nvSpPr>
        <p:spPr/>
        <p:txBody>
          <a:bodyPr/>
          <a:lstStyle/>
          <a:p>
            <a:pPr marL="804863" indent="-804863">
              <a:spcBef>
                <a:spcPts val="600"/>
              </a:spcBef>
              <a:spcAft>
                <a:spcPts val="1200"/>
              </a:spcAft>
              <a:defRPr/>
            </a:pPr>
            <a:r>
              <a:rPr lang="en-US" dirty="0"/>
              <a:t>6.5	Describe the roles and purposes of data warehouses and data marts in an organization.</a:t>
            </a:r>
          </a:p>
          <a:p>
            <a:pPr marL="804863" indent="-804863">
              <a:spcBef>
                <a:spcPts val="600"/>
              </a:spcBef>
              <a:spcAft>
                <a:spcPts val="1200"/>
              </a:spcAft>
              <a:defRPr/>
            </a:pPr>
            <a:r>
              <a:rPr lang="en-US" dirty="0"/>
              <a:t>6.6	Identify the advantages of using business intelligence to support managerial decision making.</a:t>
            </a:r>
          </a:p>
          <a:p>
            <a:pPr marL="804863" indent="-804863">
              <a:spcBef>
                <a:spcPts val="600"/>
              </a:spcBef>
              <a:spcAft>
                <a:spcPts val="1200"/>
              </a:spcAft>
              <a:defRPr/>
            </a:pPr>
            <a:r>
              <a:rPr lang="en-US" dirty="0"/>
              <a:t>6.7	Identify the four common characteristics of Big Data.</a:t>
            </a:r>
          </a:p>
          <a:p>
            <a:pPr marL="804863" indent="-804863">
              <a:spcBef>
                <a:spcPts val="600"/>
              </a:spcBef>
              <a:spcAft>
                <a:spcPts val="1200"/>
              </a:spcAft>
              <a:defRPr/>
            </a:pPr>
            <a:r>
              <a:rPr lang="en-US" dirty="0"/>
              <a:t>6.8	Explain data mining and identify the three elements of data mining.</a:t>
            </a:r>
          </a:p>
          <a:p>
            <a:pPr marL="804863" indent="-804863">
              <a:spcBef>
                <a:spcPts val="600"/>
              </a:spcBef>
              <a:spcAft>
                <a:spcPts val="1200"/>
              </a:spcAft>
              <a:defRPr/>
            </a:pPr>
            <a:r>
              <a:rPr lang="en-US" dirty="0"/>
              <a:t>6.9	Explain the importance of data analytics and data visualization.</a:t>
            </a:r>
          </a:p>
        </p:txBody>
      </p:sp>
      <p:sp>
        <p:nvSpPr>
          <p:cNvPr id="4" name="Text Placeholder 3"/>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AutoShape 2"/>
          <p:cNvSpPr>
            <a:spLocks noGrp="1" noChangeArrowheads="1"/>
          </p:cNvSpPr>
          <p:nvPr>
            <p:ph type="title"/>
          </p:nvPr>
        </p:nvSpPr>
        <p:spPr/>
        <p:txBody>
          <a:bodyPr>
            <a:normAutofit fontScale="90000"/>
          </a:bodyPr>
          <a:lstStyle/>
          <a:p>
            <a:r>
              <a:rPr lang="en-US" dirty="0">
                <a:solidFill>
                  <a:srgbClr val="C00000"/>
                </a:solidFill>
              </a:rPr>
              <a:t>Supporting Decisions with Business Intelligence </a:t>
            </a:r>
            <a:r>
              <a:rPr lang="en-US" sz="2000" dirty="0">
                <a:solidFill>
                  <a:srgbClr val="C00000"/>
                </a:solidFill>
              </a:rPr>
              <a:t>1 of 2</a:t>
            </a:r>
            <a:endParaRPr lang="en-US" b="1" dirty="0">
              <a:solidFill>
                <a:schemeClr val="tx1"/>
              </a:solidFill>
            </a:endParaRPr>
          </a:p>
        </p:txBody>
      </p:sp>
      <p:sp>
        <p:nvSpPr>
          <p:cNvPr id="37891" name="Rectangle 3"/>
          <p:cNvSpPr>
            <a:spLocks noGrp="1" noChangeArrowheads="1"/>
          </p:cNvSpPr>
          <p:nvPr>
            <p:ph idx="1"/>
          </p:nvPr>
        </p:nvSpPr>
        <p:spPr/>
        <p:txBody>
          <a:bodyPr/>
          <a:lstStyle/>
          <a:p>
            <a:pPr eaLnBrk="1" hangingPunct="1">
              <a:spcBef>
                <a:spcPts val="600"/>
              </a:spcBef>
              <a:spcAft>
                <a:spcPts val="1200"/>
              </a:spcAft>
            </a:pPr>
            <a:r>
              <a:rPr lang="en-US" sz="2800" dirty="0"/>
              <a:t>Data warehouses extend the transformation of data into information</a:t>
            </a:r>
          </a:p>
          <a:p>
            <a:pPr eaLnBrk="1" hangingPunct="1">
              <a:spcBef>
                <a:spcPts val="600"/>
              </a:spcBef>
              <a:spcAft>
                <a:spcPts val="1200"/>
              </a:spcAft>
            </a:pPr>
            <a:r>
              <a:rPr lang="en-US" sz="2800" dirty="0"/>
              <a:t>In the 1990’s executives became less concerned with the day-to-day business operations and more concerned with overall business functions</a:t>
            </a:r>
          </a:p>
          <a:p>
            <a:pPr eaLnBrk="1" hangingPunct="1">
              <a:spcBef>
                <a:spcPts val="600"/>
              </a:spcBef>
              <a:spcAft>
                <a:spcPts val="1200"/>
              </a:spcAft>
            </a:pPr>
            <a:r>
              <a:rPr lang="en-US" sz="2800" dirty="0"/>
              <a:t>The data warehouse provided the ability to support decision making without disrupting the day-to-day operations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533400" y="5027474"/>
            <a:ext cx="7924800" cy="1754326"/>
          </a:xfrm>
          <a:prstGeom prst="rect">
            <a:avLst/>
          </a:prstGeom>
        </p:spPr>
        <p:txBody>
          <a:bodyPr wrap="square">
            <a:spAutoFit/>
          </a:bodyPr>
          <a:lstStyle/>
          <a:p>
            <a:pPr marL="190500" indent="-190500"/>
            <a:r>
              <a:rPr lang="en-US" altLang="zh-TW" b="1" dirty="0"/>
              <a:t>GREAT BUSINESS DECISIONS – Bill </a:t>
            </a:r>
            <a:r>
              <a:rPr lang="en-US" altLang="zh-TW" b="1" dirty="0" err="1"/>
              <a:t>Inmon</a:t>
            </a:r>
            <a:r>
              <a:rPr lang="en-US" altLang="zh-TW" b="1" dirty="0"/>
              <a:t> –</a:t>
            </a:r>
            <a:r>
              <a:rPr lang="zh-TW" altLang="en-US" b="1" dirty="0"/>
              <a:t>生於</a:t>
            </a:r>
            <a:r>
              <a:rPr lang="en-US" altLang="zh-TW" b="1" dirty="0"/>
              <a:t>1945</a:t>
            </a:r>
            <a:r>
              <a:rPr lang="zh-TW" altLang="en-US" b="1" dirty="0"/>
              <a:t>年是美國計算機科學家，被許多人認為是資料倉儲之父。</a:t>
            </a:r>
            <a:r>
              <a:rPr lang="en-US" altLang="zh-TW" b="1" dirty="0" err="1"/>
              <a:t>Inmon</a:t>
            </a:r>
            <a:r>
              <a:rPr lang="zh-TW" altLang="en-US" b="1" dirty="0"/>
              <a:t>寫了第一本書，與</a:t>
            </a:r>
            <a:r>
              <a:rPr lang="en-US" altLang="zh-TW" b="1" dirty="0"/>
              <a:t>Arnie Barnett</a:t>
            </a:r>
            <a:r>
              <a:rPr lang="zh-TW" altLang="en-US" b="1" dirty="0"/>
              <a:t>舉行了第一次會議，在雜誌上寫了第一篇專欄文章，是第一本提供數據倉庫課程的專欄。 </a:t>
            </a:r>
            <a:r>
              <a:rPr lang="en-US" altLang="zh-TW" b="1" dirty="0" err="1"/>
              <a:t>Inmon</a:t>
            </a:r>
            <a:r>
              <a:rPr lang="zh-TW" altLang="en-US" b="1" dirty="0"/>
              <a:t>創建了資料倉儲所接受的定義 </a:t>
            </a:r>
            <a:r>
              <a:rPr lang="en-US" altLang="zh-TW" b="1" dirty="0"/>
              <a:t>- a subject oriented, nonvolatile, integrated, time variant collection of data in support of management's decisions</a:t>
            </a:r>
            <a:endParaRPr lang="en-US" altLang="zh-TW" dirty="0"/>
          </a:p>
        </p:txBody>
      </p:sp>
    </p:spTree>
    <p:extLst>
      <p:ext uri="{BB962C8B-B14F-4D97-AF65-F5344CB8AC3E}">
        <p14:creationId xmlns:p14="http://schemas.microsoft.com/office/powerpoint/2010/main" val="1132076252"/>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AutoShape 2"/>
          <p:cNvSpPr>
            <a:spLocks noGrp="1" noChangeArrowheads="1"/>
          </p:cNvSpPr>
          <p:nvPr>
            <p:ph type="title"/>
          </p:nvPr>
        </p:nvSpPr>
        <p:spPr/>
        <p:txBody>
          <a:bodyPr>
            <a:normAutofit fontScale="90000"/>
          </a:bodyPr>
          <a:lstStyle/>
          <a:p>
            <a:r>
              <a:rPr lang="en-US" dirty="0">
                <a:solidFill>
                  <a:srgbClr val="C00000"/>
                </a:solidFill>
              </a:rPr>
              <a:t>Supporting Decisions with Business Intelligence </a:t>
            </a:r>
            <a:r>
              <a:rPr lang="en-US" sz="2000" dirty="0">
                <a:solidFill>
                  <a:srgbClr val="C00000"/>
                </a:solidFill>
              </a:rPr>
              <a:t>2 of 2</a:t>
            </a:r>
            <a:endParaRPr lang="en-US" b="1" dirty="0">
              <a:solidFill>
                <a:schemeClr val="tx1"/>
              </a:solidFill>
            </a:endParaRPr>
          </a:p>
        </p:txBody>
      </p:sp>
      <p:sp>
        <p:nvSpPr>
          <p:cNvPr id="38915" name="Rectangle 3"/>
          <p:cNvSpPr>
            <a:spLocks noGrp="1" noChangeArrowheads="1"/>
          </p:cNvSpPr>
          <p:nvPr>
            <p:ph idx="1"/>
          </p:nvPr>
        </p:nvSpPr>
        <p:spPr/>
        <p:txBody>
          <a:bodyPr/>
          <a:lstStyle/>
          <a:p>
            <a:pPr eaLnBrk="1" hangingPunct="1">
              <a:spcBef>
                <a:spcPts val="600"/>
              </a:spcBef>
              <a:spcAft>
                <a:spcPts val="1200"/>
              </a:spcAft>
            </a:pPr>
            <a:r>
              <a:rPr lang="en-US" sz="2800" b="1" dirty="0"/>
              <a:t>Data warehouse </a:t>
            </a:r>
            <a:r>
              <a:rPr lang="en-US" sz="2800" dirty="0"/>
              <a:t>– A logical collection of information, gathered from many different operational databases, that supports business analysis activities and decision-making tasks</a:t>
            </a:r>
          </a:p>
          <a:p>
            <a:pPr eaLnBrk="1" hangingPunct="1">
              <a:spcBef>
                <a:spcPts val="600"/>
              </a:spcBef>
              <a:spcAft>
                <a:spcPts val="1200"/>
              </a:spcAft>
            </a:pPr>
            <a:r>
              <a:rPr lang="en-US" sz="2800" dirty="0"/>
              <a:t>The primary purpose of a data warehouse is to aggregate information throughout an organization into a single repository for decision-making purposes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810123203"/>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AutoShape 2"/>
          <p:cNvSpPr>
            <a:spLocks noGrp="1" noChangeArrowheads="1"/>
          </p:cNvSpPr>
          <p:nvPr>
            <p:ph type="title"/>
          </p:nvPr>
        </p:nvSpPr>
        <p:spPr>
          <a:xfrm>
            <a:off x="0" y="1295400"/>
            <a:ext cx="2133600" cy="609600"/>
          </a:xfrm>
        </p:spPr>
        <p:txBody>
          <a:bodyPr>
            <a:noAutofit/>
          </a:bodyPr>
          <a:lstStyle/>
          <a:p>
            <a:r>
              <a:rPr lang="en-US" sz="3000" dirty="0"/>
              <a:t>Figure 6.12 Reasons Business Analysis is Difficult from Operational Databases</a:t>
            </a:r>
            <a:endParaRPr lang="en-US" sz="3000" dirty="0">
              <a:solidFill>
                <a:schemeClr val="tx1"/>
              </a:solidFill>
            </a:endParaRPr>
          </a:p>
        </p:txBody>
      </p:sp>
      <p:pic>
        <p:nvPicPr>
          <p:cNvPr id="2050" name="Picture 2" descr="A list of five reasons"/>
          <p:cNvPicPr>
            <a:picLocks noChangeAspect="1" noChangeArrowheads="1"/>
          </p:cNvPicPr>
          <p:nvPr/>
        </p:nvPicPr>
        <p:blipFill>
          <a:blip r:embed="rId3" cstate="print"/>
          <a:srcRect/>
          <a:stretch>
            <a:fillRect/>
          </a:stretch>
        </p:blipFill>
        <p:spPr bwMode="auto">
          <a:xfrm>
            <a:off x="2057400" y="352043"/>
            <a:ext cx="6934200" cy="5977281"/>
          </a:xfrm>
          <a:prstGeom prst="rect">
            <a:avLst/>
          </a:prstGeom>
          <a:noFill/>
        </p:spPr>
      </p:pic>
      <p:sp>
        <p:nvSpPr>
          <p:cNvPr id="7" name="Text Placeholder 6"/>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6" name="Text Placeholder 5"/>
          <p:cNvSpPr>
            <a:spLocks noGrp="1"/>
          </p:cNvSpPr>
          <p:nvPr>
            <p:ph type="body" sz="quarter" idx="11"/>
          </p:nvPr>
        </p:nvSpPr>
        <p:spPr/>
        <p:txBody>
          <a:bodyPr/>
          <a:lstStyle/>
          <a:p>
            <a:endParaRPr lang="en-US" dirty="0">
              <a:hlinkClick r:id="" action="ppaction://noaction"/>
            </a:endParaRPr>
          </a:p>
        </p:txBody>
      </p:sp>
    </p:spTree>
    <p:extLst>
      <p:ext uri="{BB962C8B-B14F-4D97-AF65-F5344CB8AC3E}">
        <p14:creationId xmlns:p14="http://schemas.microsoft.com/office/powerpoint/2010/main" val="2487262398"/>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AutoShape 2"/>
          <p:cNvSpPr>
            <a:spLocks noGrp="1" noChangeArrowheads="1"/>
          </p:cNvSpPr>
          <p:nvPr>
            <p:ph type="title"/>
          </p:nvPr>
        </p:nvSpPr>
        <p:spPr/>
        <p:txBody>
          <a:bodyPr>
            <a:noAutofit/>
          </a:bodyPr>
          <a:lstStyle/>
          <a:p>
            <a:r>
              <a:rPr lang="en-US" dirty="0">
                <a:solidFill>
                  <a:srgbClr val="C00000"/>
                </a:solidFill>
              </a:rPr>
              <a:t>Data Marts</a:t>
            </a:r>
            <a:endParaRPr lang="en-US" b="1" dirty="0">
              <a:solidFill>
                <a:schemeClr val="tx1"/>
              </a:solidFill>
            </a:endParaRPr>
          </a:p>
        </p:txBody>
      </p:sp>
      <p:sp>
        <p:nvSpPr>
          <p:cNvPr id="40963" name="Rectangle 3"/>
          <p:cNvSpPr>
            <a:spLocks noGrp="1" noChangeArrowheads="1"/>
          </p:cNvSpPr>
          <p:nvPr>
            <p:ph idx="1"/>
          </p:nvPr>
        </p:nvSpPr>
        <p:spPr/>
        <p:txBody>
          <a:bodyPr>
            <a:normAutofit/>
          </a:bodyPr>
          <a:lstStyle/>
          <a:p>
            <a:pPr eaLnBrk="1" hangingPunct="1">
              <a:spcBef>
                <a:spcPts val="600"/>
              </a:spcBef>
              <a:spcAft>
                <a:spcPts val="1200"/>
              </a:spcAft>
            </a:pPr>
            <a:r>
              <a:rPr lang="en-US" sz="2800" b="1" dirty="0"/>
              <a:t>Data aggregation – </a:t>
            </a:r>
            <a:r>
              <a:rPr lang="en-US" sz="2800" dirty="0"/>
              <a:t>Collection of data from various sources for the purpose of data processing</a:t>
            </a:r>
            <a:endParaRPr lang="en-US" sz="2800" b="1" dirty="0"/>
          </a:p>
          <a:p>
            <a:pPr eaLnBrk="1" hangingPunct="1">
              <a:spcBef>
                <a:spcPts val="600"/>
              </a:spcBef>
              <a:spcAft>
                <a:spcPts val="1200"/>
              </a:spcAft>
            </a:pPr>
            <a:r>
              <a:rPr lang="en-US" sz="2800" b="1" dirty="0"/>
              <a:t>Extraction, transformation, and loading (ETL) </a:t>
            </a:r>
            <a:r>
              <a:rPr lang="en-US" sz="2800" dirty="0"/>
              <a:t>– A process that extracts information from internal and external databases, transforms the information using a common set of enterprise definitions, and loads the information into a data warehouse</a:t>
            </a:r>
          </a:p>
          <a:p>
            <a:pPr eaLnBrk="1" hangingPunct="1">
              <a:spcBef>
                <a:spcPts val="600"/>
              </a:spcBef>
              <a:spcAft>
                <a:spcPts val="1200"/>
              </a:spcAft>
            </a:pPr>
            <a:r>
              <a:rPr lang="en-US" sz="2800" b="1" dirty="0"/>
              <a:t>Data mart </a:t>
            </a:r>
            <a:r>
              <a:rPr lang="en-US" sz="2800" dirty="0"/>
              <a:t>– Contains a subset of data warehouse information</a:t>
            </a:r>
          </a:p>
        </p:txBody>
      </p:sp>
      <p:sp>
        <p:nvSpPr>
          <p:cNvPr id="5" name="Text Placeholder 4"/>
          <p:cNvSpPr>
            <a:spLocks noGrp="1"/>
          </p:cNvSpPr>
          <p:nvPr>
            <p:ph type="body" sz="quarter" idx="12"/>
          </p:nvPr>
        </p:nvSpPr>
        <p:spPr/>
        <p:txBody>
          <a:bodyPr/>
          <a:lstStyle/>
          <a:p>
            <a:endParaRPr lang="en-US" dirty="0"/>
          </a:p>
        </p:txBody>
      </p:sp>
      <p:sp>
        <p:nvSpPr>
          <p:cNvPr id="4" name="Text Placeholder 3"/>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070654912"/>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AutoShape 2"/>
          <p:cNvSpPr>
            <a:spLocks noGrp="1" noChangeArrowheads="1"/>
          </p:cNvSpPr>
          <p:nvPr>
            <p:ph type="title"/>
          </p:nvPr>
        </p:nvSpPr>
        <p:spPr>
          <a:xfrm>
            <a:off x="30480" y="2057400"/>
            <a:ext cx="2438400" cy="609600"/>
          </a:xfrm>
        </p:spPr>
        <p:txBody>
          <a:bodyPr>
            <a:noAutofit/>
          </a:bodyPr>
          <a:lstStyle/>
          <a:p>
            <a:r>
              <a:rPr lang="en-US" sz="3200" dirty="0">
                <a:solidFill>
                  <a:srgbClr val="C00000"/>
                </a:solidFill>
              </a:rPr>
              <a:t>Figure 6.14 Data Warehouse Model</a:t>
            </a:r>
            <a:endParaRPr lang="en-US" sz="3200" b="1" dirty="0">
              <a:solidFill>
                <a:schemeClr val="tx1"/>
              </a:solidFill>
            </a:endParaRPr>
          </a:p>
        </p:txBody>
      </p:sp>
      <p:pic>
        <p:nvPicPr>
          <p:cNvPr id="2" name="Picture 1" descr="A graphic describes database, data warehouse, and data mart entities and shows how they interact via E T L."/>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85764" y="246797"/>
            <a:ext cx="6581447" cy="6199723"/>
          </a:xfrm>
          <a:prstGeom prst="rect">
            <a:avLst/>
          </a:prstGeo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03524679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Outcomes</a:t>
            </a:r>
            <a:r>
              <a:rPr lang="en-US" baseline="0" dirty="0"/>
              <a:t> </a:t>
            </a:r>
            <a:r>
              <a:rPr lang="en-US" sz="2000" dirty="0"/>
              <a:t>1 of 2</a:t>
            </a:r>
            <a:endParaRPr lang="en-US" dirty="0"/>
          </a:p>
        </p:txBody>
      </p:sp>
      <p:sp>
        <p:nvSpPr>
          <p:cNvPr id="3" name="Content Placeholder 2"/>
          <p:cNvSpPr>
            <a:spLocks noGrp="1"/>
          </p:cNvSpPr>
          <p:nvPr>
            <p:ph idx="1"/>
          </p:nvPr>
        </p:nvSpPr>
        <p:spPr/>
        <p:txBody>
          <a:bodyPr/>
          <a:lstStyle/>
          <a:p>
            <a:pPr marL="804863" indent="-804863">
              <a:spcBef>
                <a:spcPts val="600"/>
              </a:spcBef>
              <a:spcAft>
                <a:spcPts val="1200"/>
              </a:spcAft>
              <a:defRPr/>
            </a:pPr>
            <a:r>
              <a:rPr lang="en-US" sz="2800" dirty="0"/>
              <a:t>6.1	Explain the four primary traits that determine the value of information.</a:t>
            </a:r>
          </a:p>
          <a:p>
            <a:pPr marL="804863" indent="-804863">
              <a:spcBef>
                <a:spcPts val="600"/>
              </a:spcBef>
              <a:spcAft>
                <a:spcPts val="1200"/>
              </a:spcAft>
              <a:defRPr/>
            </a:pPr>
            <a:r>
              <a:rPr lang="en-US" sz="2800" dirty="0"/>
              <a:t>6.2	Describe a database, a database management system, and the relational database model.</a:t>
            </a:r>
          </a:p>
          <a:p>
            <a:pPr marL="804863" indent="-804863">
              <a:spcBef>
                <a:spcPts val="600"/>
              </a:spcBef>
              <a:spcAft>
                <a:spcPts val="1200"/>
              </a:spcAft>
              <a:defRPr/>
            </a:pPr>
            <a:r>
              <a:rPr lang="en-US" sz="2800" dirty="0"/>
              <a:t>6.3	Identify the business advantages of a relational database.</a:t>
            </a:r>
          </a:p>
          <a:p>
            <a:pPr marL="804863" indent="-804863">
              <a:spcBef>
                <a:spcPts val="600"/>
              </a:spcBef>
              <a:spcAft>
                <a:spcPts val="1200"/>
              </a:spcAft>
              <a:defRPr/>
            </a:pPr>
            <a:r>
              <a:rPr lang="en-US" sz="2800" dirty="0"/>
              <a:t>6.4	Explain the business benefits of a data-driven website.</a:t>
            </a:r>
          </a:p>
        </p:txBody>
      </p:sp>
      <p:sp>
        <p:nvSpPr>
          <p:cNvPr id="4" name="Text Placeholder 3"/>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AutoShape 2"/>
          <p:cNvSpPr>
            <a:spLocks noGrp="1" noChangeArrowheads="1"/>
          </p:cNvSpPr>
          <p:nvPr>
            <p:ph type="title"/>
          </p:nvPr>
        </p:nvSpPr>
        <p:spPr/>
        <p:txBody>
          <a:bodyPr>
            <a:noAutofit/>
          </a:bodyPr>
          <a:lstStyle/>
          <a:p>
            <a:r>
              <a:rPr lang="en-US" dirty="0">
                <a:solidFill>
                  <a:srgbClr val="C00000"/>
                </a:solidFill>
              </a:rPr>
              <a:t>Information Cleansing or Scrubbing</a:t>
            </a:r>
            <a:endParaRPr lang="en-US" sz="4000" b="1" dirty="0">
              <a:solidFill>
                <a:schemeClr val="tx1"/>
              </a:solidFill>
            </a:endParaRPr>
          </a:p>
        </p:txBody>
      </p:sp>
      <p:sp>
        <p:nvSpPr>
          <p:cNvPr id="45059" name="Rectangle 3"/>
          <p:cNvSpPr>
            <a:spLocks noGrp="1" noChangeArrowheads="1"/>
          </p:cNvSpPr>
          <p:nvPr>
            <p:ph idx="1"/>
          </p:nvPr>
        </p:nvSpPr>
        <p:spPr/>
        <p:txBody>
          <a:bodyPr/>
          <a:lstStyle/>
          <a:p>
            <a:pPr eaLnBrk="1" hangingPunct="1">
              <a:spcBef>
                <a:spcPts val="600"/>
              </a:spcBef>
              <a:spcAft>
                <a:spcPts val="1200"/>
              </a:spcAft>
            </a:pPr>
            <a:r>
              <a:rPr lang="en-US" sz="2800" dirty="0"/>
              <a:t>An organization must maintain high-quality data in the data warehouse</a:t>
            </a:r>
          </a:p>
          <a:p>
            <a:pPr lvl="2">
              <a:spcBef>
                <a:spcPts val="600"/>
              </a:spcBef>
              <a:spcAft>
                <a:spcPts val="1200"/>
              </a:spcAft>
              <a:buClr>
                <a:srgbClr val="C00000"/>
              </a:buClr>
            </a:pPr>
            <a:r>
              <a:rPr lang="en-US" sz="2400" b="1" dirty="0"/>
              <a:t>Dirty data </a:t>
            </a:r>
            <a:r>
              <a:rPr lang="en-US" sz="2400" dirty="0"/>
              <a:t>– Erroneous or flawed data</a:t>
            </a:r>
          </a:p>
          <a:p>
            <a:pPr lvl="2">
              <a:spcBef>
                <a:spcPts val="600"/>
              </a:spcBef>
              <a:spcAft>
                <a:spcPts val="1200"/>
              </a:spcAft>
              <a:buClr>
                <a:srgbClr val="C00000"/>
              </a:buClr>
            </a:pPr>
            <a:r>
              <a:rPr lang="en-US" sz="2400" b="1" dirty="0"/>
              <a:t>Information cleansing or scrubbing</a:t>
            </a:r>
            <a:r>
              <a:rPr lang="en-US" sz="2400" dirty="0"/>
              <a:t> – A process that weeds out and fixes or discards inconsistent, incorrect, or incomplete information</a:t>
            </a:r>
          </a:p>
        </p:txBody>
      </p:sp>
      <p:sp>
        <p:nvSpPr>
          <p:cNvPr id="7" name="Text Placeholder 6"/>
          <p:cNvSpPr>
            <a:spLocks noGrp="1"/>
          </p:cNvSpPr>
          <p:nvPr>
            <p:ph type="body" sz="quarter" idx="12"/>
          </p:nvPr>
        </p:nvSpPr>
        <p:spPr/>
        <p:txBody>
          <a:bodyPr/>
          <a:lstStyle/>
          <a:p>
            <a:r>
              <a:rPr lang="en-US" altLang="zh-TW" dirty="0" smtClean="0"/>
              <a:t>scrub</a:t>
            </a:r>
            <a:r>
              <a:rPr lang="zh-TW" altLang="en-US" dirty="0" smtClean="0"/>
              <a:t>刷</a:t>
            </a:r>
            <a:r>
              <a:rPr lang="zh-TW" altLang="en-US" dirty="0"/>
              <a:t>掉</a:t>
            </a:r>
            <a:endParaRPr lang="en-US" dirty="0"/>
          </a:p>
        </p:txBody>
      </p:sp>
      <p:sp>
        <p:nvSpPr>
          <p:cNvPr id="6" name="Text Placeholder 5"/>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422610700"/>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AutoShape 2"/>
          <p:cNvSpPr>
            <a:spLocks noGrp="1" noChangeArrowheads="1"/>
          </p:cNvSpPr>
          <p:nvPr>
            <p:ph type="title"/>
          </p:nvPr>
        </p:nvSpPr>
        <p:spPr/>
        <p:txBody>
          <a:bodyPr>
            <a:noAutofit/>
          </a:bodyPr>
          <a:lstStyle/>
          <a:p>
            <a:r>
              <a:rPr lang="en-US" dirty="0">
                <a:solidFill>
                  <a:srgbClr val="C00000"/>
                </a:solidFill>
              </a:rPr>
              <a:t>Figure 6.15 Dirty Data Problems</a:t>
            </a:r>
            <a:endParaRPr lang="en-US" sz="4000" b="1" dirty="0">
              <a:solidFill>
                <a:schemeClr val="tx1"/>
              </a:solidFill>
            </a:endParaRPr>
          </a:p>
        </p:txBody>
      </p:sp>
      <p:pic>
        <p:nvPicPr>
          <p:cNvPr id="4" name="Picture 3" descr="Forms of data problems include: duplicate, misleading, incorrect, non-formatted, violates business rules, non-integrated, and inaccurate.">
            <a:extLst>
              <a:ext uri="{FF2B5EF4-FFF2-40B4-BE49-F238E27FC236}">
                <a16:creationId xmlns:a16="http://schemas.microsoft.com/office/drawing/2014/main" id="{0072F1A5-EAE3-42B3-8153-C3DD98708A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9077" y="864031"/>
            <a:ext cx="6945846" cy="5181600"/>
          </a:xfrm>
          <a:prstGeom prst="rect">
            <a:avLst/>
          </a:prstGeom>
        </p:spPr>
      </p:pic>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76200" y="6071462"/>
            <a:ext cx="8382000" cy="369332"/>
          </a:xfrm>
          <a:prstGeom prst="rect">
            <a:avLst/>
          </a:prstGeom>
        </p:spPr>
        <p:txBody>
          <a:bodyPr wrap="square">
            <a:spAutoFit/>
          </a:bodyPr>
          <a:lstStyle/>
          <a:p>
            <a:r>
              <a:rPr lang="zh-TW" altLang="en-US" b="1" dirty="0" smtClean="0">
                <a:solidFill>
                  <a:srgbClr val="222222"/>
                </a:solidFill>
                <a:latin typeface="Arial" panose="020B0604020202020204" pitchFamily="34" charset="0"/>
              </a:rPr>
              <a:t>髒</a:t>
            </a:r>
            <a:r>
              <a:rPr lang="en-US" altLang="zh-TW" b="1" dirty="0" smtClean="0">
                <a:solidFill>
                  <a:srgbClr val="222222"/>
                </a:solidFill>
                <a:latin typeface="Arial" panose="020B0604020202020204" pitchFamily="34" charset="0"/>
              </a:rPr>
              <a:t>data</a:t>
            </a:r>
            <a:r>
              <a:rPr lang="zh-TW" altLang="en-US" dirty="0" smtClean="0">
                <a:solidFill>
                  <a:srgbClr val="222222"/>
                </a:solidFill>
                <a:latin typeface="Arial" panose="020B0604020202020204" pitchFamily="34" charset="0"/>
              </a:rPr>
              <a:t>是</a:t>
            </a:r>
            <a:r>
              <a:rPr lang="zh-TW" altLang="en-US" dirty="0">
                <a:solidFill>
                  <a:srgbClr val="222222"/>
                </a:solidFill>
                <a:latin typeface="Arial" panose="020B0604020202020204" pitchFamily="34" charset="0"/>
              </a:rPr>
              <a:t>指沒有進行</a:t>
            </a:r>
            <a:r>
              <a:rPr lang="zh-TW" altLang="en-US" dirty="0" smtClean="0">
                <a:solidFill>
                  <a:srgbClr val="222222"/>
                </a:solidFill>
                <a:latin typeface="Arial" panose="020B0604020202020204" pitchFamily="34" charset="0"/>
              </a:rPr>
              <a:t>過</a:t>
            </a:r>
            <a:r>
              <a:rPr lang="en-US" altLang="zh-TW" dirty="0" smtClean="0">
                <a:solidFill>
                  <a:srgbClr val="222222"/>
                </a:solidFill>
                <a:latin typeface="Arial" panose="020B0604020202020204" pitchFamily="34" charset="0"/>
              </a:rPr>
              <a:t>data</a:t>
            </a:r>
            <a:r>
              <a:rPr lang="zh-TW" altLang="en-US" dirty="0" smtClean="0">
                <a:solidFill>
                  <a:srgbClr val="222222"/>
                </a:solidFill>
                <a:latin typeface="Arial" panose="020B0604020202020204" pitchFamily="34" charset="0"/>
              </a:rPr>
              <a:t>預</a:t>
            </a:r>
            <a:r>
              <a:rPr lang="zh-TW" altLang="en-US" dirty="0">
                <a:solidFill>
                  <a:srgbClr val="222222"/>
                </a:solidFill>
                <a:latin typeface="Arial" panose="020B0604020202020204" pitchFamily="34" charset="0"/>
              </a:rPr>
              <a:t>處理而直接接收到的、處於原始狀態</a:t>
            </a:r>
            <a:r>
              <a:rPr lang="zh-TW" altLang="en-US" dirty="0" smtClean="0">
                <a:solidFill>
                  <a:srgbClr val="222222"/>
                </a:solidFill>
                <a:latin typeface="Arial" panose="020B0604020202020204" pitchFamily="34" charset="0"/>
              </a:rPr>
              <a:t>的</a:t>
            </a:r>
            <a:r>
              <a:rPr lang="en-US" altLang="zh-TW" dirty="0" smtClean="0">
                <a:solidFill>
                  <a:srgbClr val="222222"/>
                </a:solidFill>
                <a:latin typeface="Arial" panose="020B0604020202020204" pitchFamily="34" charset="0"/>
              </a:rPr>
              <a:t>data</a:t>
            </a:r>
            <a:endParaRPr lang="zh-TW" altLang="en-US" dirty="0"/>
          </a:p>
        </p:txBody>
      </p:sp>
    </p:spTree>
    <p:extLst>
      <p:ext uri="{BB962C8B-B14F-4D97-AF65-F5344CB8AC3E}">
        <p14:creationId xmlns:p14="http://schemas.microsoft.com/office/powerpoint/2010/main" val="2387937745"/>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AutoShape 2"/>
          <p:cNvSpPr>
            <a:spLocks noGrp="1" noChangeArrowheads="1"/>
          </p:cNvSpPr>
          <p:nvPr>
            <p:ph type="title"/>
          </p:nvPr>
        </p:nvSpPr>
        <p:spPr/>
        <p:txBody>
          <a:bodyPr>
            <a:noAutofit/>
          </a:bodyPr>
          <a:lstStyle/>
          <a:p>
            <a:r>
              <a:rPr lang="en-US" sz="3400" dirty="0"/>
              <a:t>Figure 6.16 Contact Information in Operational Systems</a:t>
            </a:r>
          </a:p>
        </p:txBody>
      </p:sp>
      <p:pic>
        <p:nvPicPr>
          <p:cNvPr id="3" name="Picture 2" descr="A graphic shows four forms of customer contact information: billing, customer service, marketing and sales.">
            <a:extLst>
              <a:ext uri="{FF2B5EF4-FFF2-40B4-BE49-F238E27FC236}">
                <a16:creationId xmlns:a16="http://schemas.microsoft.com/office/drawing/2014/main" id="{273158DF-AFCC-42D8-BA4B-78C74CF00E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131" y="1328570"/>
            <a:ext cx="7451738" cy="4843630"/>
          </a:xfrm>
          <a:prstGeom prst="rect">
            <a:avLst/>
          </a:prstGeo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92905547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AutoShape 2"/>
          <p:cNvSpPr>
            <a:spLocks noGrp="1" noChangeArrowheads="1"/>
          </p:cNvSpPr>
          <p:nvPr>
            <p:ph type="title"/>
          </p:nvPr>
        </p:nvSpPr>
        <p:spPr>
          <a:xfrm>
            <a:off x="-23648" y="1752600"/>
            <a:ext cx="2667000" cy="609600"/>
          </a:xfrm>
        </p:spPr>
        <p:txBody>
          <a:bodyPr>
            <a:normAutofit fontScale="90000"/>
          </a:bodyPr>
          <a:lstStyle/>
          <a:p>
            <a:r>
              <a:rPr lang="en-US" dirty="0"/>
              <a:t>Figure 6.17 Standardizing a Customer Name in Operational Systems</a:t>
            </a:r>
          </a:p>
        </p:txBody>
      </p:sp>
      <p:pic>
        <p:nvPicPr>
          <p:cNvPr id="3" name="Picture 2" descr="A graphic shows how inconsistent customer name information across business processes can be standardized."/>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14601" y="533400"/>
            <a:ext cx="6579476" cy="5645190"/>
          </a:xfrm>
          <a:prstGeom prst="rect">
            <a:avLst/>
          </a:prstGeo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486256145"/>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AutoShape 2"/>
          <p:cNvSpPr>
            <a:spLocks noGrp="1" noChangeArrowheads="1"/>
          </p:cNvSpPr>
          <p:nvPr>
            <p:ph type="title"/>
          </p:nvPr>
        </p:nvSpPr>
        <p:spPr/>
        <p:txBody>
          <a:bodyPr>
            <a:noAutofit/>
          </a:bodyPr>
          <a:lstStyle/>
          <a:p>
            <a:r>
              <a:rPr lang="en-US" dirty="0">
                <a:solidFill>
                  <a:srgbClr val="C00000"/>
                </a:solidFill>
              </a:rPr>
              <a:t>Figure 6.18 Information Cleansing Activities</a:t>
            </a:r>
            <a:endParaRPr lang="en-US" sz="4000" b="1" dirty="0">
              <a:solidFill>
                <a:schemeClr val="tx1"/>
              </a:solidFill>
            </a:endParaRPr>
          </a:p>
        </p:txBody>
      </p:sp>
      <p:pic>
        <p:nvPicPr>
          <p:cNvPr id="3" name="Picture 2" descr="A graphic shows five cleansing activitie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9100" y="888339"/>
            <a:ext cx="8305800" cy="5614721"/>
          </a:xfrm>
          <a:prstGeom prst="rect">
            <a:avLst/>
          </a:prstGeom>
        </p:spPr>
      </p:pic>
      <p:sp>
        <p:nvSpPr>
          <p:cNvPr id="7" name="Text Placeholder 6"/>
          <p:cNvSpPr>
            <a:spLocks noGrp="1"/>
          </p:cNvSpPr>
          <p:nvPr>
            <p:ph type="body" sz="quarter" idx="12"/>
          </p:nvPr>
        </p:nvSpPr>
        <p:spPr>
          <a:xfrm>
            <a:off x="3467512" y="6522720"/>
            <a:ext cx="2208976" cy="130430"/>
          </a:xfrm>
        </p:spPr>
        <p:txBody>
          <a:bodyPr/>
          <a:lstStyle/>
          <a:p>
            <a:r>
              <a:rPr lang="en-US" dirty="0">
                <a:hlinkClick r:id="" action="ppaction://noaction"/>
              </a:rPr>
              <a:t>Jump to long image description</a:t>
            </a:r>
          </a:p>
        </p:txBody>
      </p:sp>
      <p:sp>
        <p:nvSpPr>
          <p:cNvPr id="6" name="Text Placeholder 5"/>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4188883699"/>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AutoShape 2"/>
          <p:cNvSpPr>
            <a:spLocks noGrp="1" noChangeArrowheads="1"/>
          </p:cNvSpPr>
          <p:nvPr>
            <p:ph type="title"/>
          </p:nvPr>
        </p:nvSpPr>
        <p:spPr>
          <a:xfrm>
            <a:off x="0" y="0"/>
            <a:ext cx="9144000" cy="838200"/>
          </a:xfrm>
        </p:spPr>
        <p:txBody>
          <a:bodyPr>
            <a:noAutofit/>
          </a:bodyPr>
          <a:lstStyle/>
          <a:p>
            <a:r>
              <a:rPr lang="en-US" sz="3400" dirty="0">
                <a:solidFill>
                  <a:srgbClr val="C00000"/>
                </a:solidFill>
              </a:rPr>
              <a:t>Figure 6.19 The Cost of Accurate and Complete Information</a:t>
            </a:r>
            <a:endParaRPr lang="en-US" sz="3400" b="1" dirty="0">
              <a:solidFill>
                <a:schemeClr val="tx1"/>
              </a:solidFill>
            </a:endParaRPr>
          </a:p>
        </p:txBody>
      </p:sp>
      <p:pic>
        <p:nvPicPr>
          <p:cNvPr id="3" name="Picture 2" descr="Four quadrants describe the cost of quality management relative to the dimensions of accuracy and completeness.">
            <a:extLst>
              <a:ext uri="{FF2B5EF4-FFF2-40B4-BE49-F238E27FC236}">
                <a16:creationId xmlns:a16="http://schemas.microsoft.com/office/drawing/2014/main" id="{C2DACDA1-A027-453B-B66E-F2EAE0C94A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07" y="990600"/>
            <a:ext cx="9118385" cy="5425440"/>
          </a:xfrm>
          <a:prstGeom prst="rect">
            <a:avLst/>
          </a:prstGeo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pricey</a:t>
            </a:r>
            <a:r>
              <a:rPr lang="zh-TW" altLang="en-US" dirty="0"/>
              <a:t> </a:t>
            </a:r>
            <a:r>
              <a:rPr lang="zh-TW" altLang="en-US" b="1" dirty="0"/>
              <a:t>昂贵的</a:t>
            </a:r>
            <a:endParaRPr lang="en-US" dirty="0">
              <a:hlinkClick r:id="" action="ppaction://noaction"/>
            </a:endParaRPr>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457200" y="3803235"/>
            <a:ext cx="2438400" cy="2585323"/>
          </a:xfrm>
          <a:prstGeom prst="rect">
            <a:avLst/>
          </a:prstGeom>
        </p:spPr>
        <p:txBody>
          <a:bodyPr wrap="square">
            <a:spAutoFit/>
          </a:bodyPr>
          <a:lstStyle/>
          <a:p>
            <a:pPr lvl="1"/>
            <a:r>
              <a:rPr lang="en-US" altLang="zh-TW" dirty="0"/>
              <a:t>Most organizations determine a percentage high enough to make good decisions at a reasonable cost, such as 85% accurate and 65% complete</a:t>
            </a:r>
          </a:p>
        </p:txBody>
      </p:sp>
    </p:spTree>
    <p:extLst>
      <p:ext uri="{BB962C8B-B14F-4D97-AF65-F5344CB8AC3E}">
        <p14:creationId xmlns:p14="http://schemas.microsoft.com/office/powerpoint/2010/main" val="1824381077"/>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Business Intelligence </a:t>
            </a:r>
            <a:r>
              <a:rPr lang="en-US" sz="2000" dirty="0"/>
              <a:t>1 of 2</a:t>
            </a:r>
            <a:endParaRPr lang="en-US" dirty="0"/>
          </a:p>
        </p:txBody>
      </p:sp>
      <p:sp>
        <p:nvSpPr>
          <p:cNvPr id="3" name="Content Placeholder 2"/>
          <p:cNvSpPr>
            <a:spLocks noGrp="1"/>
          </p:cNvSpPr>
          <p:nvPr>
            <p:ph idx="1"/>
          </p:nvPr>
        </p:nvSpPr>
        <p:spPr/>
        <p:txBody>
          <a:bodyPr/>
          <a:lstStyle/>
          <a:p>
            <a:pPr>
              <a:spcAft>
                <a:spcPts val="1200"/>
              </a:spcAft>
            </a:pPr>
            <a:r>
              <a:rPr lang="en-US" sz="2800" dirty="0"/>
              <a:t>Organizational data is difficult to access</a:t>
            </a:r>
          </a:p>
          <a:p>
            <a:pPr>
              <a:spcAft>
                <a:spcPts val="1200"/>
              </a:spcAft>
            </a:pPr>
            <a:r>
              <a:rPr lang="en-US" sz="2800" dirty="0"/>
              <a:t>Organizational data contains structured data in database</a:t>
            </a:r>
          </a:p>
          <a:p>
            <a:pPr>
              <a:spcAft>
                <a:spcPts val="1200"/>
              </a:spcAft>
            </a:pPr>
            <a:r>
              <a:rPr lang="en-US" sz="2800" dirty="0"/>
              <a:t>Organizational data contains unstructured data such as voice mail, phone calls, text messages, and video clips</a:t>
            </a:r>
          </a:p>
        </p:txBody>
      </p:sp>
      <p:sp>
        <p:nvSpPr>
          <p:cNvPr id="5" name="Text Placeholder 4"/>
          <p:cNvSpPr>
            <a:spLocks noGrp="1"/>
          </p:cNvSpPr>
          <p:nvPr>
            <p:ph type="body" sz="quarter" idx="11"/>
          </p:nvPr>
        </p:nvSpPr>
        <p:spPr/>
        <p:txBody>
          <a:bodyPr/>
          <a:lstStyle/>
          <a:p>
            <a:endParaRPr lang="en-US" dirty="0"/>
          </a:p>
        </p:txBody>
      </p:sp>
      <p:sp>
        <p:nvSpPr>
          <p:cNvPr id="7" name="Text Placeholder 6"/>
          <p:cNvSpPr>
            <a:spLocks noGrp="1"/>
          </p:cNvSpPr>
          <p:nvPr>
            <p:ph type="body" sz="quarter" idx="12"/>
          </p:nvPr>
        </p:nvSpPr>
        <p:spPr/>
        <p:txBody>
          <a:bodyPr/>
          <a:lstStyle/>
          <a:p>
            <a:r>
              <a:rPr lang="en-US" dirty="0"/>
              <a:t>Clips</a:t>
            </a:r>
            <a:r>
              <a:rPr lang="zh-TW" altLang="en-US" dirty="0"/>
              <a:t>剪輯</a:t>
            </a:r>
            <a:endParaRPr lang="en-US" dirty="0"/>
          </a:p>
        </p:txBody>
      </p:sp>
    </p:spTree>
    <p:extLst>
      <p:ext uri="{BB962C8B-B14F-4D97-AF65-F5344CB8AC3E}">
        <p14:creationId xmlns:p14="http://schemas.microsoft.com/office/powerpoint/2010/main" val="2612826746"/>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Intelligence </a:t>
            </a:r>
            <a:r>
              <a:rPr lang="en-US" sz="2000" dirty="0"/>
              <a:t>2 of 2</a:t>
            </a:r>
            <a:endParaRPr lang="en-US" dirty="0"/>
          </a:p>
        </p:txBody>
      </p:sp>
      <p:sp>
        <p:nvSpPr>
          <p:cNvPr id="3" name="Content Placeholder 2"/>
          <p:cNvSpPr>
            <a:spLocks noGrp="1"/>
          </p:cNvSpPr>
          <p:nvPr>
            <p:ph idx="1"/>
          </p:nvPr>
        </p:nvSpPr>
        <p:spPr>
          <a:xfrm>
            <a:off x="457200" y="990600"/>
            <a:ext cx="8229600" cy="3581400"/>
          </a:xfrm>
        </p:spPr>
        <p:txBody>
          <a:bodyPr>
            <a:normAutofit/>
          </a:bodyPr>
          <a:lstStyle/>
          <a:p>
            <a:pPr>
              <a:spcBef>
                <a:spcPts val="600"/>
              </a:spcBef>
              <a:spcAft>
                <a:spcPts val="1200"/>
              </a:spcAft>
            </a:pPr>
            <a:r>
              <a:rPr lang="en-US" sz="2800" b="1" dirty="0"/>
              <a:t>Data point </a:t>
            </a:r>
            <a:r>
              <a:rPr lang="en-US" sz="2800" dirty="0"/>
              <a:t>– An individual item on a graph or a chart</a:t>
            </a:r>
          </a:p>
          <a:p>
            <a:pPr>
              <a:spcBef>
                <a:spcPts val="600"/>
              </a:spcBef>
              <a:spcAft>
                <a:spcPts val="1200"/>
              </a:spcAft>
            </a:pPr>
            <a:r>
              <a:rPr lang="en-US" sz="2800" b="1" dirty="0"/>
              <a:t>Data broker</a:t>
            </a:r>
            <a:r>
              <a:rPr lang="en-US" sz="2800" dirty="0"/>
              <a:t> – A business that collects personal information about consumers and sells that information to other organizations</a:t>
            </a:r>
          </a:p>
          <a:p>
            <a:pPr>
              <a:spcBef>
                <a:spcPts val="600"/>
              </a:spcBef>
              <a:spcAft>
                <a:spcPts val="1200"/>
              </a:spcAft>
            </a:pPr>
            <a:r>
              <a:rPr lang="en-US" sz="2800" b="1" dirty="0"/>
              <a:t>Data lake – </a:t>
            </a:r>
            <a:r>
              <a:rPr lang="en-US" sz="2800" dirty="0"/>
              <a:t>A storage repository that holds a vast amount of raw data in its original format until the business needs it</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4" name="矩形 3"/>
          <p:cNvSpPr/>
          <p:nvPr/>
        </p:nvSpPr>
        <p:spPr>
          <a:xfrm>
            <a:off x="609600" y="4827684"/>
            <a:ext cx="7696200" cy="1477328"/>
          </a:xfrm>
          <a:prstGeom prst="rect">
            <a:avLst/>
          </a:prstGeom>
        </p:spPr>
        <p:txBody>
          <a:bodyPr wrap="square">
            <a:spAutoFit/>
          </a:bodyPr>
          <a:lstStyle/>
          <a:p>
            <a:r>
              <a:rPr lang="zh-TW" altLang="en-US" dirty="0">
                <a:latin typeface="medium-content-serif-font"/>
              </a:rPr>
              <a:t>資料湖 </a:t>
            </a:r>
            <a:r>
              <a:rPr lang="en-US" altLang="zh-TW" dirty="0">
                <a:latin typeface="medium-content-serif-font"/>
              </a:rPr>
              <a:t>(Data Lake) </a:t>
            </a:r>
            <a:r>
              <a:rPr lang="zh-TW" altLang="en-US" dirty="0">
                <a:latin typeface="medium-content-serif-font"/>
              </a:rPr>
              <a:t>的概念最早出現在 </a:t>
            </a:r>
            <a:r>
              <a:rPr lang="en-US" altLang="zh-TW" dirty="0">
                <a:latin typeface="medium-content-serif-font"/>
              </a:rPr>
              <a:t>2011 </a:t>
            </a:r>
            <a:r>
              <a:rPr lang="zh-TW" altLang="en-US" dirty="0">
                <a:latin typeface="medium-content-serif-font"/>
              </a:rPr>
              <a:t>年 </a:t>
            </a:r>
            <a:r>
              <a:rPr lang="en-US" altLang="zh-TW" dirty="0">
                <a:latin typeface="medium-content-serif-font"/>
              </a:rPr>
              <a:t>Forbes </a:t>
            </a:r>
            <a:r>
              <a:rPr lang="zh-TW" altLang="en-US" dirty="0">
                <a:latin typeface="medium-content-serif-font"/>
              </a:rPr>
              <a:t>雜誌中的一篇文章 ”</a:t>
            </a:r>
            <a:r>
              <a:rPr lang="en-US" altLang="zh-TW" dirty="0">
                <a:latin typeface="medium-content-serif-font"/>
              </a:rPr>
              <a:t>Big Data Requires a Big, New Architecture” </a:t>
            </a:r>
            <a:r>
              <a:rPr lang="zh-TW" altLang="en-US" dirty="0">
                <a:latin typeface="medium-content-serif-font"/>
              </a:rPr>
              <a:t>當中。</a:t>
            </a:r>
          </a:p>
          <a:p>
            <a:r>
              <a:rPr lang="zh-TW" altLang="en-US" dirty="0">
                <a:latin typeface="medium-content-serif-font"/>
              </a:rPr>
              <a:t>有別於資料倉儲 </a:t>
            </a:r>
            <a:r>
              <a:rPr lang="en-US" altLang="zh-TW" dirty="0">
                <a:latin typeface="medium-content-serif-font"/>
              </a:rPr>
              <a:t>(Data Warehouse) </a:t>
            </a:r>
            <a:r>
              <a:rPr lang="zh-TW" altLang="en-US" dirty="0">
                <a:latin typeface="medium-content-serif-font"/>
              </a:rPr>
              <a:t>的資料通常品質較高而且有被預先處理過，資料湖 </a:t>
            </a:r>
            <a:r>
              <a:rPr lang="en-US" altLang="zh-TW" dirty="0">
                <a:latin typeface="medium-content-serif-font"/>
              </a:rPr>
              <a:t>(DL) </a:t>
            </a:r>
            <a:r>
              <a:rPr lang="zh-TW" altLang="en-US" dirty="0">
                <a:latin typeface="medium-content-serif-font"/>
              </a:rPr>
              <a:t>可以容納任何類型、大量且龐雜的資料，作為資料素材 </a:t>
            </a:r>
            <a:r>
              <a:rPr lang="en-US" altLang="zh-TW" dirty="0">
                <a:latin typeface="medium-content-serif-font"/>
              </a:rPr>
              <a:t>(Data Material) </a:t>
            </a:r>
            <a:r>
              <a:rPr lang="zh-TW" altLang="en-US" dirty="0">
                <a:latin typeface="medium-content-serif-font"/>
              </a:rPr>
              <a:t>的儲存池 </a:t>
            </a:r>
            <a:r>
              <a:rPr lang="en-US" altLang="zh-TW" dirty="0">
                <a:latin typeface="medium-content-serif-font"/>
              </a:rPr>
              <a:t>(Pool) </a:t>
            </a:r>
            <a:r>
              <a:rPr lang="zh-TW" altLang="en-US" dirty="0">
                <a:latin typeface="medium-content-serif-font"/>
              </a:rPr>
              <a:t>，方便人們未來分析、使用。</a:t>
            </a:r>
            <a:endParaRPr lang="zh-TW" altLang="en-US" b="0" i="0" dirty="0">
              <a:effectLst/>
              <a:latin typeface="medium-content-serif-font"/>
            </a:endParaRPr>
          </a:p>
        </p:txBody>
      </p:sp>
    </p:spTree>
    <p:extLst>
      <p:ext uri="{BB962C8B-B14F-4D97-AF65-F5344CB8AC3E}">
        <p14:creationId xmlns:p14="http://schemas.microsoft.com/office/powerpoint/2010/main" val="2040391639"/>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p:txBody>
          <a:bodyPr>
            <a:noAutofit/>
          </a:bodyPr>
          <a:lstStyle/>
          <a:p>
            <a:r>
              <a:rPr lang="en-US" dirty="0"/>
              <a:t>The Problem: Data Rich, Information Poor</a:t>
            </a:r>
            <a:endParaRPr lang="en-US" sz="4000" b="1" dirty="0">
              <a:solidFill>
                <a:schemeClr val="tx1"/>
              </a:solidFill>
            </a:endParaRPr>
          </a:p>
        </p:txBody>
      </p:sp>
      <p:sp>
        <p:nvSpPr>
          <p:cNvPr id="3" name="Content Placeholder 2"/>
          <p:cNvSpPr>
            <a:spLocks noGrp="1"/>
          </p:cNvSpPr>
          <p:nvPr>
            <p:ph idx="1"/>
          </p:nvPr>
        </p:nvSpPr>
        <p:spPr/>
        <p:txBody>
          <a:bodyPr/>
          <a:lstStyle/>
          <a:p>
            <a:pPr marL="0" indent="0">
              <a:spcBef>
                <a:spcPts val="600"/>
              </a:spcBef>
              <a:spcAft>
                <a:spcPts val="1200"/>
              </a:spcAft>
              <a:buNone/>
              <a:defRPr/>
            </a:pPr>
            <a:r>
              <a:rPr lang="en-US" sz="2800" dirty="0"/>
              <a:t>Many organizations find themselves in the position of being data rich and information poor</a:t>
            </a:r>
          </a:p>
          <a:p>
            <a:pPr marL="0" indent="0">
              <a:spcBef>
                <a:spcPts val="600"/>
              </a:spcBef>
              <a:spcAft>
                <a:spcPts val="1200"/>
              </a:spcAft>
              <a:buNone/>
              <a:defRPr/>
            </a:pPr>
            <a:r>
              <a:rPr lang="en-US" sz="2800" dirty="0"/>
              <a:t>Even in today’s electronic world, managers struggle with the challenge of turning their business data into business intelligence</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841188314"/>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noAutofit/>
          </a:bodyPr>
          <a:lstStyle/>
          <a:p>
            <a:r>
              <a:rPr lang="en-US" dirty="0"/>
              <a:t>The Solution: Business Intelligence </a:t>
            </a:r>
            <a:r>
              <a:rPr lang="en-US" sz="2000" dirty="0"/>
              <a:t>1 of 2</a:t>
            </a:r>
            <a:endParaRPr lang="en-US" sz="4000" b="1" dirty="0">
              <a:solidFill>
                <a:schemeClr val="tx1"/>
              </a:solidFill>
            </a:endParaRPr>
          </a:p>
        </p:txBody>
      </p:sp>
      <p:sp>
        <p:nvSpPr>
          <p:cNvPr id="3" name="Content Placeholder 2"/>
          <p:cNvSpPr>
            <a:spLocks noGrp="1"/>
          </p:cNvSpPr>
          <p:nvPr>
            <p:ph idx="1"/>
          </p:nvPr>
        </p:nvSpPr>
        <p:spPr>
          <a:xfrm>
            <a:off x="457200" y="990600"/>
            <a:ext cx="8229600" cy="4267200"/>
          </a:xfrm>
        </p:spPr>
        <p:txBody>
          <a:bodyPr>
            <a:normAutofit/>
          </a:bodyPr>
          <a:lstStyle/>
          <a:p>
            <a:pPr>
              <a:spcBef>
                <a:spcPts val="600"/>
              </a:spcBef>
              <a:spcAft>
                <a:spcPts val="1200"/>
              </a:spcAft>
              <a:defRPr/>
            </a:pPr>
            <a:r>
              <a:rPr lang="en-US" sz="2800" dirty="0"/>
              <a:t>Improving the quality of business decisions has a direct impact on costs and revenue</a:t>
            </a:r>
          </a:p>
          <a:p>
            <a:pPr>
              <a:defRPr/>
            </a:pPr>
            <a:r>
              <a:rPr lang="en-US" sz="2800" kern="1200" dirty="0"/>
              <a:t>BI enables business users to receive data for analysis that is:</a:t>
            </a:r>
          </a:p>
          <a:p>
            <a:pPr lvl="2">
              <a:buClr>
                <a:srgbClr val="C00000"/>
              </a:buClr>
              <a:defRPr/>
            </a:pPr>
            <a:r>
              <a:rPr lang="en-US" sz="2400" kern="1200" dirty="0">
                <a:latin typeface="Albertus (W1)" charset="0"/>
              </a:rPr>
              <a:t>Reliable</a:t>
            </a:r>
          </a:p>
          <a:p>
            <a:pPr lvl="2">
              <a:buClr>
                <a:srgbClr val="C00000"/>
              </a:buClr>
              <a:defRPr/>
            </a:pPr>
            <a:r>
              <a:rPr lang="en-US" sz="2400" kern="1200" dirty="0">
                <a:latin typeface="Albertus (W1)" charset="0"/>
              </a:rPr>
              <a:t>Consistent</a:t>
            </a:r>
          </a:p>
          <a:p>
            <a:pPr lvl="2">
              <a:buClr>
                <a:srgbClr val="C00000"/>
              </a:buClr>
              <a:defRPr/>
            </a:pPr>
            <a:r>
              <a:rPr lang="en-US" sz="2400" kern="1200" dirty="0">
                <a:latin typeface="Albertus (W1)" charset="0"/>
              </a:rPr>
              <a:t>Understandable</a:t>
            </a:r>
          </a:p>
          <a:p>
            <a:pPr lvl="2">
              <a:buClr>
                <a:srgbClr val="C00000"/>
              </a:buClr>
              <a:defRPr/>
            </a:pPr>
            <a:r>
              <a:rPr lang="en-US" sz="2400" kern="1200" dirty="0">
                <a:latin typeface="Albertus (W1)" charset="0"/>
              </a:rPr>
              <a:t>Easily manipulated</a:t>
            </a:r>
            <a:endParaRPr lang="en-US" sz="2400" dirty="0"/>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381000" y="5063495"/>
            <a:ext cx="8686800" cy="1569660"/>
          </a:xfrm>
          <a:prstGeom prst="rect">
            <a:avLst/>
          </a:prstGeom>
        </p:spPr>
        <p:txBody>
          <a:bodyPr wrap="square">
            <a:spAutoFit/>
          </a:bodyPr>
          <a:lstStyle/>
          <a:p>
            <a:r>
              <a:rPr lang="zh-TW" altLang="en-US" sz="1600" dirty="0"/>
              <a:t>零售和銷售：預測銷售; 確定商店之間正確的庫存水平和分銷時間表; 和防止損失。</a:t>
            </a:r>
          </a:p>
          <a:p>
            <a:r>
              <a:rPr lang="zh-TW" altLang="en-US" sz="1600" dirty="0"/>
              <a:t>銀行業務：預測不良貸款和欺詐性信用卡使用的水平，新客戶的信用卡支出</a:t>
            </a:r>
          </a:p>
          <a:p>
            <a:r>
              <a:rPr lang="zh-TW" altLang="en-US" sz="1600" dirty="0"/>
              <a:t>運營管理：預測機器故障; 找到控制製造能力優化的關鍵因素。</a:t>
            </a:r>
          </a:p>
          <a:p>
            <a:r>
              <a:rPr lang="zh-TW" altLang="en-US" sz="1600" dirty="0"/>
              <a:t>經紀和證券交易：預測債券價格何時會發生變化; 確定何時買入或賣出股票。</a:t>
            </a:r>
          </a:p>
          <a:p>
            <a:r>
              <a:rPr lang="zh-TW" altLang="en-US" sz="1600" dirty="0"/>
              <a:t>保險：預測索賠金額和醫療保險費用; 對影響醫療保險的最重要因素進行分類; 預測哪些客戶會購買新的保險單。</a:t>
            </a:r>
          </a:p>
        </p:txBody>
      </p:sp>
    </p:spTree>
    <p:extLst>
      <p:ext uri="{BB962C8B-B14F-4D97-AF65-F5344CB8AC3E}">
        <p14:creationId xmlns:p14="http://schemas.microsoft.com/office/powerpoint/2010/main" val="112004381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noAutofit/>
          </a:bodyPr>
          <a:lstStyle/>
          <a:p>
            <a:pPr>
              <a:defRPr/>
            </a:pPr>
            <a:r>
              <a:rPr lang="en-US" sz="3200" dirty="0"/>
              <a:t>The Business Benefits of High-Quality Information</a:t>
            </a:r>
            <a:endParaRPr lang="en-US" sz="3200" b="1" dirty="0">
              <a:solidFill>
                <a:schemeClr val="tx1"/>
              </a:solidFill>
            </a:endParaRPr>
          </a:p>
        </p:txBody>
      </p:sp>
      <p:sp>
        <p:nvSpPr>
          <p:cNvPr id="8195" name="Rectangle 3"/>
          <p:cNvSpPr>
            <a:spLocks noGrp="1" noChangeArrowheads="1"/>
          </p:cNvSpPr>
          <p:nvPr>
            <p:ph idx="1"/>
          </p:nvPr>
        </p:nvSpPr>
        <p:spPr/>
        <p:txBody>
          <a:bodyPr/>
          <a:lstStyle/>
          <a:p>
            <a:pPr eaLnBrk="1" hangingPunct="1">
              <a:spcBef>
                <a:spcPts val="600"/>
              </a:spcBef>
              <a:spcAft>
                <a:spcPts val="1200"/>
              </a:spcAft>
            </a:pPr>
            <a:r>
              <a:rPr lang="en-US" sz="2800" dirty="0"/>
              <a:t>Information is everywhere in an organization</a:t>
            </a:r>
          </a:p>
          <a:p>
            <a:pPr eaLnBrk="1" hangingPunct="1">
              <a:spcBef>
                <a:spcPts val="600"/>
              </a:spcBef>
              <a:spcAft>
                <a:spcPts val="1200"/>
              </a:spcAft>
            </a:pPr>
            <a:r>
              <a:rPr lang="en-US" sz="2800" dirty="0"/>
              <a:t>Employees must be able to obtain and analyze the many different levels, formats, and granularities of organizational information to make decisions</a:t>
            </a:r>
          </a:p>
          <a:p>
            <a:pPr eaLnBrk="1" hangingPunct="1">
              <a:spcBef>
                <a:spcPts val="600"/>
              </a:spcBef>
              <a:spcAft>
                <a:spcPts val="1200"/>
              </a:spcAft>
            </a:pPr>
            <a:r>
              <a:rPr lang="en-US" sz="2800" dirty="0"/>
              <a:t>Successfully collecting, compiling, sorting, and analyzing information can provide tremendous insight into how an organization is </a:t>
            </a:r>
            <a:r>
              <a:rPr lang="en-US" sz="2800" dirty="0" smtClean="0"/>
              <a:t>performing</a:t>
            </a:r>
          </a:p>
          <a:p>
            <a:pPr>
              <a:spcBef>
                <a:spcPts val="600"/>
              </a:spcBef>
              <a:spcAft>
                <a:spcPts val="1200"/>
              </a:spcAft>
            </a:pPr>
            <a:r>
              <a:rPr lang="zh-TW" altLang="en-US" sz="1400" dirty="0"/>
              <a:t>仔細查看組織信息可能會產生令人興奮和出乎意料的結果，例如潛在的新市場，新的吸引客戶的方式，甚至是新的經商方式</a:t>
            </a:r>
          </a:p>
          <a:p>
            <a:pPr eaLnBrk="1" hangingPunct="1">
              <a:spcBef>
                <a:spcPts val="600"/>
              </a:spcBef>
              <a:spcAft>
                <a:spcPts val="1200"/>
              </a:spcAft>
            </a:pPr>
            <a:endParaRPr lang="en-US" sz="2800" dirty="0"/>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p:cNvSpPr>
          <p:nvPr>
            <p:ph type="title"/>
          </p:nvPr>
        </p:nvSpPr>
        <p:spPr/>
        <p:txBody>
          <a:bodyPr>
            <a:noAutofit/>
          </a:bodyPr>
          <a:lstStyle/>
          <a:p>
            <a:r>
              <a:rPr lang="en-US" sz="3400" dirty="0"/>
              <a:t>Figure 6.20 How BI Can Answer Tough Customer Questions</a:t>
            </a:r>
            <a:endParaRPr lang="en-US" sz="3400" dirty="0">
              <a:solidFill>
                <a:schemeClr val="tx1"/>
              </a:solidFill>
            </a:endParaRPr>
          </a:p>
        </p:txBody>
      </p:sp>
      <p:pic>
        <p:nvPicPr>
          <p:cNvPr id="3" name="Picture 2" descr="A graphic shows a chain of questions and answers. Each question leads to an answer which leads to the next question.">
            <a:extLst>
              <a:ext uri="{FF2B5EF4-FFF2-40B4-BE49-F238E27FC236}">
                <a16:creationId xmlns:a16="http://schemas.microsoft.com/office/drawing/2014/main" id="{7C3A3E70-185D-4B25-B6B6-2E506A4E3A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8581"/>
            <a:ext cx="9156415" cy="4495800"/>
          </a:xfrm>
          <a:prstGeom prst="rect">
            <a:avLst/>
          </a:prstGeo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228600" y="5458361"/>
            <a:ext cx="8839200" cy="1323439"/>
          </a:xfrm>
          <a:prstGeom prst="rect">
            <a:avLst/>
          </a:prstGeom>
        </p:spPr>
        <p:txBody>
          <a:bodyPr wrap="square">
            <a:spAutoFit/>
          </a:bodyPr>
          <a:lstStyle/>
          <a:p>
            <a:r>
              <a:rPr lang="en-US" altLang="zh-TW" sz="1600" dirty="0"/>
              <a:t>business</a:t>
            </a:r>
            <a:r>
              <a:rPr lang="zh-TW" altLang="en-US" sz="1600" dirty="0"/>
              <a:t>一直在哪裡</a:t>
            </a:r>
            <a:r>
              <a:rPr lang="en-US" altLang="zh-TW" sz="1600" dirty="0"/>
              <a:t>:</a:t>
            </a:r>
            <a:r>
              <a:rPr lang="zh-TW" altLang="en-US" sz="1600" dirty="0"/>
              <a:t>確定趨勢和模式時，歷史觀點始終是重要的。</a:t>
            </a:r>
          </a:p>
          <a:p>
            <a:r>
              <a:rPr lang="en-US" altLang="zh-TW" sz="1600" dirty="0"/>
              <a:t>business</a:t>
            </a:r>
            <a:r>
              <a:rPr lang="zh-TW" altLang="en-US" sz="1600" dirty="0"/>
              <a:t>現在在哪裡</a:t>
            </a:r>
            <a:r>
              <a:rPr lang="en-US" altLang="zh-TW" sz="1600" dirty="0"/>
              <a:t>:</a:t>
            </a:r>
            <a:r>
              <a:rPr lang="zh-TW" altLang="en-US" sz="1600" dirty="0"/>
              <a:t>目前的情況對於修改是否至關重要，如果不能接受，鼓勵它們朝著正確的方向發展。</a:t>
            </a:r>
          </a:p>
          <a:p>
            <a:r>
              <a:rPr lang="en-US" altLang="zh-TW" sz="1600" dirty="0"/>
              <a:t>business</a:t>
            </a:r>
            <a:r>
              <a:rPr lang="zh-TW" altLang="en-US" sz="1600" dirty="0"/>
              <a:t>在不久的將來</a:t>
            </a:r>
            <a:r>
              <a:rPr lang="en-US" altLang="zh-TW" sz="1600" dirty="0"/>
              <a:t>:</a:t>
            </a:r>
            <a:r>
              <a:rPr lang="zh-TW" altLang="en-US" sz="1600" dirty="0"/>
              <a:t>能夠有把握地預測公司的方向對於合理的規劃和創建合理的</a:t>
            </a:r>
            <a:r>
              <a:rPr lang="en-US" altLang="zh-TW" sz="1600" dirty="0"/>
              <a:t>business</a:t>
            </a:r>
            <a:r>
              <a:rPr lang="zh-TW" altLang="en-US" sz="1600" dirty="0"/>
              <a:t>戰略至關重要。</a:t>
            </a:r>
          </a:p>
        </p:txBody>
      </p:sp>
    </p:spTree>
    <p:extLst>
      <p:ext uri="{BB962C8B-B14F-4D97-AF65-F5344CB8AC3E}">
        <p14:creationId xmlns:p14="http://schemas.microsoft.com/office/powerpoint/2010/main" val="1292786671"/>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Solution: Business Intelligence </a:t>
            </a:r>
            <a:r>
              <a:rPr lang="en-US" sz="2000" dirty="0"/>
              <a:t>2 of 2</a:t>
            </a:r>
            <a:endParaRPr lang="en-US" dirty="0"/>
          </a:p>
        </p:txBody>
      </p:sp>
      <p:sp>
        <p:nvSpPr>
          <p:cNvPr id="3" name="Content Placeholder 2"/>
          <p:cNvSpPr>
            <a:spLocks noGrp="1"/>
          </p:cNvSpPr>
          <p:nvPr>
            <p:ph idx="1"/>
          </p:nvPr>
        </p:nvSpPr>
        <p:spPr/>
        <p:txBody>
          <a:bodyPr>
            <a:normAutofit/>
          </a:bodyPr>
          <a:lstStyle/>
          <a:p>
            <a:pPr>
              <a:spcBef>
                <a:spcPts val="600"/>
              </a:spcBef>
              <a:spcAft>
                <a:spcPts val="1200"/>
              </a:spcAft>
            </a:pPr>
            <a:r>
              <a:rPr lang="en-US" sz="2800" b="1" dirty="0"/>
              <a:t>Competitive monitoring – </a:t>
            </a:r>
            <a:r>
              <a:rPr lang="en-US" sz="2800" dirty="0"/>
              <a:t>A company keeps tabs of its competitor's activities on the web using software that automatically tracks all competitor website activities such as discounts and new products</a:t>
            </a:r>
          </a:p>
          <a:p>
            <a:pPr>
              <a:spcBef>
                <a:spcPts val="600"/>
              </a:spcBef>
              <a:spcAft>
                <a:spcPts val="1200"/>
              </a:spcAft>
            </a:pPr>
            <a:r>
              <a:rPr lang="en-US" sz="2800" b="1" dirty="0"/>
              <a:t>Data map </a:t>
            </a:r>
            <a:r>
              <a:rPr lang="en-US" sz="2800" dirty="0"/>
              <a:t>– A technique for establishing a match, or balance, between the source data and the target data warehouse</a:t>
            </a:r>
          </a:p>
          <a:p>
            <a:pPr>
              <a:spcBef>
                <a:spcPts val="600"/>
              </a:spcBef>
              <a:spcAft>
                <a:spcPts val="1200"/>
              </a:spcAft>
            </a:pPr>
            <a:r>
              <a:rPr lang="en-US" sz="2800" b="1" dirty="0"/>
              <a:t>Data-driven decision management </a:t>
            </a:r>
            <a:r>
              <a:rPr lang="en-US" sz="2800" dirty="0"/>
              <a:t>– An approach to business governance that values decisions</a:t>
            </a:r>
            <a:r>
              <a:rPr lang="zh-TW" altLang="en-US" sz="1200" dirty="0"/>
              <a:t>評估決策</a:t>
            </a:r>
            <a:r>
              <a:rPr lang="en-US" sz="2800" dirty="0"/>
              <a:t>that can be backed up with verifiable data</a:t>
            </a:r>
          </a:p>
        </p:txBody>
      </p:sp>
      <p:sp>
        <p:nvSpPr>
          <p:cNvPr id="5" name="Text Placeholder 4"/>
          <p:cNvSpPr>
            <a:spLocks noGrp="1"/>
          </p:cNvSpPr>
          <p:nvPr>
            <p:ph type="body" sz="quarter" idx="12"/>
          </p:nvPr>
        </p:nvSpPr>
        <p:spPr/>
        <p:txBody>
          <a:bodyPr/>
          <a:lstStyle/>
          <a:p>
            <a:r>
              <a:rPr lang="en-US" altLang="zh-TW" dirty="0"/>
              <a:t>Keep tab of</a:t>
            </a:r>
            <a:r>
              <a:rPr lang="zh-TW" altLang="en-US" dirty="0"/>
              <a:t>密切關注</a:t>
            </a:r>
            <a:endParaRPr lang="en-US" dirty="0"/>
          </a:p>
        </p:txBody>
      </p:sp>
      <p:sp>
        <p:nvSpPr>
          <p:cNvPr id="4" name="Text Placeholder 3"/>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282612016"/>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Power of Big Data Analytics </a:t>
            </a:r>
            <a:r>
              <a:rPr lang="en-US" sz="2000" dirty="0"/>
              <a:t>1 of 2</a:t>
            </a:r>
            <a:endParaRPr lang="en-US" dirty="0"/>
          </a:p>
        </p:txBody>
      </p:sp>
      <p:sp>
        <p:nvSpPr>
          <p:cNvPr id="3" name="Content Placeholder 2"/>
          <p:cNvSpPr>
            <a:spLocks noGrp="1"/>
          </p:cNvSpPr>
          <p:nvPr>
            <p:ph idx="1"/>
          </p:nvPr>
        </p:nvSpPr>
        <p:spPr/>
        <p:txBody>
          <a:bodyPr/>
          <a:lstStyle/>
          <a:p>
            <a:r>
              <a:rPr lang="en-US" sz="2800" b="1" dirty="0"/>
              <a:t>Big data </a:t>
            </a:r>
            <a:r>
              <a:rPr lang="en-US" sz="2800" dirty="0"/>
              <a:t>– A collection of large, complex data sets, including structured and unstructured data, which cannot be analyzed using traditional database methods and tools and includes the following four common characteristics:</a:t>
            </a:r>
          </a:p>
          <a:p>
            <a:pPr lvl="2">
              <a:buClr>
                <a:srgbClr val="C00000"/>
              </a:buClr>
            </a:pPr>
            <a:r>
              <a:rPr lang="en-US" sz="2400" dirty="0"/>
              <a:t>Variety</a:t>
            </a:r>
          </a:p>
          <a:p>
            <a:pPr lvl="2">
              <a:buClr>
                <a:srgbClr val="C00000"/>
              </a:buClr>
            </a:pPr>
            <a:r>
              <a:rPr lang="en-US" sz="2400" dirty="0"/>
              <a:t>Veracity (value)</a:t>
            </a:r>
          </a:p>
          <a:p>
            <a:pPr lvl="2">
              <a:buClr>
                <a:srgbClr val="C00000"/>
              </a:buClr>
            </a:pPr>
            <a:r>
              <a:rPr lang="en-US" sz="2400" dirty="0"/>
              <a:t>Volume</a:t>
            </a:r>
          </a:p>
          <a:p>
            <a:pPr lvl="2">
              <a:buClr>
                <a:srgbClr val="C00000"/>
              </a:buClr>
            </a:pPr>
            <a:r>
              <a:rPr lang="en-US" sz="2400" dirty="0"/>
              <a:t>Velocity</a:t>
            </a:r>
          </a:p>
        </p:txBody>
      </p:sp>
      <p:sp>
        <p:nvSpPr>
          <p:cNvPr id="7" name="Text Placeholder 6"/>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4" name="矩形 3"/>
          <p:cNvSpPr/>
          <p:nvPr/>
        </p:nvSpPr>
        <p:spPr>
          <a:xfrm>
            <a:off x="3657600" y="3153013"/>
            <a:ext cx="5257800" cy="3323987"/>
          </a:xfrm>
          <a:prstGeom prst="rect">
            <a:avLst/>
          </a:prstGeom>
        </p:spPr>
        <p:txBody>
          <a:bodyPr wrap="square">
            <a:spAutoFit/>
          </a:bodyPr>
          <a:lstStyle/>
          <a:p>
            <a:r>
              <a:rPr lang="en-US" altLang="zh-TW" sz="1400" b="1" dirty="0"/>
              <a:t>Variety</a:t>
            </a:r>
            <a:r>
              <a:rPr lang="en-US" altLang="zh-TW" sz="1400" dirty="0"/>
              <a:t>: </a:t>
            </a:r>
            <a:r>
              <a:rPr lang="en-US" altLang="zh-TW" sz="1400" dirty="0">
                <a:latin typeface="Albertus (W1)" charset="0"/>
              </a:rPr>
              <a:t>Different forms of structured and unstructured data</a:t>
            </a:r>
          </a:p>
          <a:p>
            <a:pPr lvl="1"/>
            <a:r>
              <a:rPr lang="en-US" altLang="zh-TW" sz="1400" dirty="0">
                <a:latin typeface="Albertus (W1)" charset="0"/>
              </a:rPr>
              <a:t>Data from email, videos, photos, and PDFs, all of which must be analyzed</a:t>
            </a:r>
          </a:p>
          <a:p>
            <a:r>
              <a:rPr lang="en-US" altLang="zh-TW" sz="1400" b="1" dirty="0">
                <a:latin typeface="Albertus (W1)" charset="0"/>
              </a:rPr>
              <a:t>Veracity</a:t>
            </a:r>
            <a:r>
              <a:rPr lang="en-US" altLang="zh-TW" sz="1400" dirty="0">
                <a:latin typeface="Albertus (W1)" charset="0"/>
              </a:rPr>
              <a:t>: The uncertainty of data, including biases, noise,   Uncertainty or untrustworthiness of data</a:t>
            </a:r>
          </a:p>
          <a:p>
            <a:pPr lvl="1"/>
            <a:r>
              <a:rPr lang="en-US" altLang="zh-TW" sz="1400" dirty="0">
                <a:latin typeface="Albertus (W1)" charset="0"/>
              </a:rPr>
              <a:t>Data must be meaningful to the problem being analyzed</a:t>
            </a:r>
          </a:p>
          <a:p>
            <a:pPr lvl="1"/>
            <a:r>
              <a:rPr lang="en-US" altLang="zh-TW" sz="1400" dirty="0">
                <a:latin typeface="Albertus (W1)" charset="0"/>
              </a:rPr>
              <a:t>Must keep data clean and implement processes to keep dirty data from accumulating in systems</a:t>
            </a:r>
          </a:p>
          <a:p>
            <a:r>
              <a:rPr lang="en-US" altLang="zh-TW" sz="1400" b="1" dirty="0">
                <a:latin typeface="Albertus (W1)" charset="0"/>
              </a:rPr>
              <a:t>Volume</a:t>
            </a:r>
            <a:r>
              <a:rPr lang="en-US" altLang="zh-TW" sz="1400" dirty="0">
                <a:latin typeface="Albertus (W1)" charset="0"/>
              </a:rPr>
              <a:t>: The scale of data</a:t>
            </a:r>
          </a:p>
          <a:p>
            <a:pPr lvl="1"/>
            <a:r>
              <a:rPr lang="en-US" altLang="zh-TW" sz="1400" dirty="0">
                <a:latin typeface="Albertus (W1)" charset="0"/>
              </a:rPr>
              <a:t>Includes enormous volumes of data generated daily</a:t>
            </a:r>
          </a:p>
          <a:p>
            <a:pPr lvl="1"/>
            <a:r>
              <a:rPr lang="en-US" altLang="zh-TW" sz="1400" dirty="0">
                <a:latin typeface="Albertus (W1)" charset="0"/>
              </a:rPr>
              <a:t>Massive volume created by machines and networks</a:t>
            </a:r>
          </a:p>
          <a:p>
            <a:r>
              <a:rPr lang="en-US" altLang="zh-TW" sz="1400" b="1" dirty="0">
                <a:latin typeface="Albertus (W1)" charset="0"/>
              </a:rPr>
              <a:t>Velocity</a:t>
            </a:r>
            <a:r>
              <a:rPr lang="en-US" altLang="zh-TW" sz="1400" dirty="0">
                <a:latin typeface="Albertus (W1)" charset="0"/>
              </a:rPr>
              <a:t>: The analysis of streaming data as it travels around the Internet</a:t>
            </a:r>
          </a:p>
          <a:p>
            <a:pPr lvl="1"/>
            <a:r>
              <a:rPr lang="en-US" altLang="zh-TW" sz="1400" dirty="0">
                <a:latin typeface="Albertus (W1)" charset="0"/>
              </a:rPr>
              <a:t>Analysis necessary of social media messages spreading globally,</a:t>
            </a:r>
            <a:endParaRPr lang="en-US" altLang="zh-TW" sz="1400" dirty="0"/>
          </a:p>
        </p:txBody>
      </p:sp>
    </p:spTree>
    <p:extLst>
      <p:ext uri="{BB962C8B-B14F-4D97-AF65-F5344CB8AC3E}">
        <p14:creationId xmlns:p14="http://schemas.microsoft.com/office/powerpoint/2010/main" val="4158755387"/>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28600"/>
            <a:ext cx="9144000" cy="1295400"/>
          </a:xfrm>
        </p:spPr>
        <p:txBody>
          <a:bodyPr/>
          <a:lstStyle/>
          <a:p>
            <a:r>
              <a:rPr lang="en-US" dirty="0"/>
              <a:t>Figure 6.23 Structured and Unstructured Data Examples</a:t>
            </a: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53208233"/>
              </p:ext>
            </p:extLst>
          </p:nvPr>
        </p:nvGraphicFramePr>
        <p:xfrm>
          <a:off x="457200" y="1905000"/>
          <a:ext cx="8229600" cy="3261360"/>
        </p:xfrm>
        <a:graphic>
          <a:graphicData uri="http://schemas.openxmlformats.org/drawingml/2006/table">
            <a:tbl>
              <a:tblPr firstRow="1" bandRow="1">
                <a:tableStyleId>{8799B23B-EC83-4686-B30A-512413B5E67A}</a:tableStyleId>
              </a:tblPr>
              <a:tblGrid>
                <a:gridCol w="4114800">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137160">
                <a:tc>
                  <a:txBody>
                    <a:bodyPr/>
                    <a:lstStyle/>
                    <a:p>
                      <a:r>
                        <a:rPr lang="en-US" sz="2800" dirty="0"/>
                        <a:t>Structured Data</a:t>
                      </a:r>
                    </a:p>
                  </a:txBody>
                  <a:tcPr/>
                </a:tc>
                <a:tc>
                  <a:txBody>
                    <a:bodyPr/>
                    <a:lstStyle/>
                    <a:p>
                      <a:r>
                        <a:rPr lang="en-US" sz="2800" dirty="0"/>
                        <a:t>Unstructured Data</a:t>
                      </a:r>
                    </a:p>
                  </a:txBody>
                  <a:tcPr/>
                </a:tc>
                <a:extLst>
                  <a:ext uri="{0D108BD9-81ED-4DB2-BD59-A6C34878D82A}">
                    <a16:rowId xmlns:a16="http://schemas.microsoft.com/office/drawing/2014/main" val="10000"/>
                  </a:ext>
                </a:extLst>
              </a:tr>
              <a:tr h="370840">
                <a:tc>
                  <a:txBody>
                    <a:bodyPr/>
                    <a:lstStyle/>
                    <a:p>
                      <a:r>
                        <a:rPr lang="en-US" sz="2400" dirty="0"/>
                        <a:t>Sensor data</a:t>
                      </a:r>
                    </a:p>
                  </a:txBody>
                  <a:tcPr/>
                </a:tc>
                <a:tc>
                  <a:txBody>
                    <a:bodyPr/>
                    <a:lstStyle/>
                    <a:p>
                      <a:r>
                        <a:rPr lang="en-US" sz="2400" dirty="0"/>
                        <a:t>Satellite images</a:t>
                      </a:r>
                    </a:p>
                  </a:txBody>
                  <a:tcPr/>
                </a:tc>
                <a:extLst>
                  <a:ext uri="{0D108BD9-81ED-4DB2-BD59-A6C34878D82A}">
                    <a16:rowId xmlns:a16="http://schemas.microsoft.com/office/drawing/2014/main" val="10001"/>
                  </a:ext>
                </a:extLst>
              </a:tr>
              <a:tr h="370840">
                <a:tc>
                  <a:txBody>
                    <a:bodyPr/>
                    <a:lstStyle/>
                    <a:p>
                      <a:r>
                        <a:rPr lang="en-US" sz="2400" dirty="0"/>
                        <a:t>Weblog data</a:t>
                      </a:r>
                    </a:p>
                  </a:txBody>
                  <a:tcPr/>
                </a:tc>
                <a:tc>
                  <a:txBody>
                    <a:bodyPr/>
                    <a:lstStyle/>
                    <a:p>
                      <a:r>
                        <a:rPr lang="en-US" sz="2400" dirty="0"/>
                        <a:t>Photographic data</a:t>
                      </a:r>
                    </a:p>
                  </a:txBody>
                  <a:tcPr/>
                </a:tc>
                <a:extLst>
                  <a:ext uri="{0D108BD9-81ED-4DB2-BD59-A6C34878D82A}">
                    <a16:rowId xmlns:a16="http://schemas.microsoft.com/office/drawing/2014/main" val="10002"/>
                  </a:ext>
                </a:extLst>
              </a:tr>
              <a:tr h="370840">
                <a:tc>
                  <a:txBody>
                    <a:bodyPr/>
                    <a:lstStyle/>
                    <a:p>
                      <a:r>
                        <a:rPr lang="en-US" sz="2400" dirty="0"/>
                        <a:t>Financial data</a:t>
                      </a:r>
                    </a:p>
                  </a:txBody>
                  <a:tcPr/>
                </a:tc>
                <a:tc>
                  <a:txBody>
                    <a:bodyPr/>
                    <a:lstStyle/>
                    <a:p>
                      <a:r>
                        <a:rPr lang="en-US" sz="2400" dirty="0"/>
                        <a:t>Video</a:t>
                      </a:r>
                      <a:r>
                        <a:rPr lang="en-US" sz="2400" baseline="0" dirty="0"/>
                        <a:t> data</a:t>
                      </a:r>
                      <a:endParaRPr lang="en-US" sz="2400" dirty="0"/>
                    </a:p>
                  </a:txBody>
                  <a:tcPr/>
                </a:tc>
                <a:extLst>
                  <a:ext uri="{0D108BD9-81ED-4DB2-BD59-A6C34878D82A}">
                    <a16:rowId xmlns:a16="http://schemas.microsoft.com/office/drawing/2014/main" val="10003"/>
                  </a:ext>
                </a:extLst>
              </a:tr>
              <a:tr h="370840">
                <a:tc>
                  <a:txBody>
                    <a:bodyPr/>
                    <a:lstStyle/>
                    <a:p>
                      <a:r>
                        <a:rPr lang="en-US" sz="2400" dirty="0"/>
                        <a:t>Click-stream data</a:t>
                      </a:r>
                    </a:p>
                  </a:txBody>
                  <a:tcPr/>
                </a:tc>
                <a:tc>
                  <a:txBody>
                    <a:bodyPr/>
                    <a:lstStyle/>
                    <a:p>
                      <a:r>
                        <a:rPr lang="en-US" sz="2400" dirty="0"/>
                        <a:t>Social media data</a:t>
                      </a:r>
                    </a:p>
                  </a:txBody>
                  <a:tcPr/>
                </a:tc>
                <a:extLst>
                  <a:ext uri="{0D108BD9-81ED-4DB2-BD59-A6C34878D82A}">
                    <a16:rowId xmlns:a16="http://schemas.microsoft.com/office/drawing/2014/main" val="10004"/>
                  </a:ext>
                </a:extLst>
              </a:tr>
              <a:tr h="370840">
                <a:tc>
                  <a:txBody>
                    <a:bodyPr/>
                    <a:lstStyle/>
                    <a:p>
                      <a:r>
                        <a:rPr lang="en-US" sz="2400" dirty="0"/>
                        <a:t>Point of sale data</a:t>
                      </a:r>
                    </a:p>
                  </a:txBody>
                  <a:tcPr/>
                </a:tc>
                <a:tc>
                  <a:txBody>
                    <a:bodyPr/>
                    <a:lstStyle/>
                    <a:p>
                      <a:r>
                        <a:rPr lang="en-US" sz="2400" dirty="0"/>
                        <a:t>Text message</a:t>
                      </a:r>
                    </a:p>
                  </a:txBody>
                  <a:tcPr/>
                </a:tc>
                <a:extLst>
                  <a:ext uri="{0D108BD9-81ED-4DB2-BD59-A6C34878D82A}">
                    <a16:rowId xmlns:a16="http://schemas.microsoft.com/office/drawing/2014/main" val="10005"/>
                  </a:ext>
                </a:extLst>
              </a:tr>
              <a:tr h="370840">
                <a:tc>
                  <a:txBody>
                    <a:bodyPr/>
                    <a:lstStyle/>
                    <a:p>
                      <a:r>
                        <a:rPr lang="en-US" sz="2400" dirty="0"/>
                        <a:t>Accounting data</a:t>
                      </a:r>
                    </a:p>
                  </a:txBody>
                  <a:tcPr/>
                </a:tc>
                <a:tc>
                  <a:txBody>
                    <a:bodyPr/>
                    <a:lstStyle/>
                    <a:p>
                      <a:r>
                        <a:rPr lang="en-US" sz="2400" dirty="0"/>
                        <a:t>Voice mail data</a:t>
                      </a:r>
                    </a:p>
                  </a:txBody>
                  <a:tcPr/>
                </a:tc>
                <a:extLst>
                  <a:ext uri="{0D108BD9-81ED-4DB2-BD59-A6C34878D82A}">
                    <a16:rowId xmlns:a16="http://schemas.microsoft.com/office/drawing/2014/main" val="10006"/>
                  </a:ext>
                </a:extLst>
              </a:tr>
            </a:tbl>
          </a:graphicData>
        </a:graphic>
      </p:graphicFrame>
      <p:sp>
        <p:nvSpPr>
          <p:cNvPr id="7" name="Text Placeholder 6"/>
          <p:cNvSpPr>
            <a:spLocks noGrp="1"/>
          </p:cNvSpPr>
          <p:nvPr>
            <p:ph type="body" sz="quarter" idx="12"/>
          </p:nvPr>
        </p:nvSpPr>
        <p:spPr/>
        <p:txBody>
          <a:bodyPr/>
          <a:lstStyle/>
          <a:p>
            <a:endParaRPr lang="en-US" dirty="0"/>
          </a:p>
        </p:txBody>
      </p:sp>
      <p:sp>
        <p:nvSpPr>
          <p:cNvPr id="6" name="Text Placeholder 5"/>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07405110"/>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Power of Big Data Analytics </a:t>
            </a:r>
            <a:r>
              <a:rPr lang="en-US" sz="2000" dirty="0"/>
              <a:t>2 of 2</a:t>
            </a:r>
            <a:endParaRPr lang="en-US" dirty="0"/>
          </a:p>
        </p:txBody>
      </p:sp>
      <p:sp>
        <p:nvSpPr>
          <p:cNvPr id="3" name="Content Placeholder 2"/>
          <p:cNvSpPr>
            <a:spLocks noGrp="1"/>
          </p:cNvSpPr>
          <p:nvPr>
            <p:ph idx="1"/>
          </p:nvPr>
        </p:nvSpPr>
        <p:spPr>
          <a:xfrm>
            <a:off x="457200" y="990600"/>
            <a:ext cx="8229600" cy="3962400"/>
          </a:xfrm>
        </p:spPr>
        <p:txBody>
          <a:bodyPr>
            <a:normAutofit/>
          </a:bodyPr>
          <a:lstStyle/>
          <a:p>
            <a:pPr>
              <a:spcBef>
                <a:spcPts val="600"/>
              </a:spcBef>
              <a:spcAft>
                <a:spcPts val="1200"/>
              </a:spcAft>
            </a:pPr>
            <a:r>
              <a:rPr lang="en-US" sz="2800" dirty="0"/>
              <a:t>The two primary computing models that have shaped the collection of big data include:</a:t>
            </a:r>
          </a:p>
          <a:p>
            <a:pPr lvl="2">
              <a:spcBef>
                <a:spcPts val="600"/>
              </a:spcBef>
              <a:spcAft>
                <a:spcPts val="1200"/>
              </a:spcAft>
              <a:buClr>
                <a:srgbClr val="C00000"/>
              </a:buClr>
            </a:pPr>
            <a:r>
              <a:rPr lang="en-US" sz="2400" b="1" dirty="0"/>
              <a:t>Distributed computing </a:t>
            </a:r>
            <a:r>
              <a:rPr lang="en-US" sz="2400" dirty="0"/>
              <a:t>– Processes and manages algorithms across many machines in a computing environment</a:t>
            </a:r>
          </a:p>
          <a:p>
            <a:pPr lvl="2">
              <a:spcBef>
                <a:spcPts val="600"/>
              </a:spcBef>
              <a:spcAft>
                <a:spcPts val="1200"/>
              </a:spcAft>
              <a:buClr>
                <a:srgbClr val="C00000"/>
              </a:buClr>
            </a:pPr>
            <a:r>
              <a:rPr lang="en-US" sz="2400" b="1" dirty="0"/>
              <a:t>Virtualization </a:t>
            </a:r>
            <a:r>
              <a:rPr lang="en-US" sz="2400" dirty="0"/>
              <a:t>– The creation of a virtual (rather than actual) version of computing resources, such as an operating system, a server, a storage device, or network resources</a:t>
            </a:r>
            <a:endParaRPr lang="en-US" sz="2400" b="1" dirty="0"/>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4" name="矩形 3"/>
          <p:cNvSpPr/>
          <p:nvPr/>
        </p:nvSpPr>
        <p:spPr>
          <a:xfrm>
            <a:off x="2514600" y="5105400"/>
            <a:ext cx="4572000" cy="923330"/>
          </a:xfrm>
          <a:prstGeom prst="rect">
            <a:avLst/>
          </a:prstGeom>
        </p:spPr>
        <p:txBody>
          <a:bodyPr>
            <a:spAutoFit/>
          </a:bodyPr>
          <a:lstStyle/>
          <a:p>
            <a:r>
              <a:rPr lang="zh-TW" altLang="en-US" dirty="0"/>
              <a:t>虛擬化 - 計算資源虛擬版本的（而非實際）創建，例如操作系統，</a:t>
            </a:r>
            <a:r>
              <a:rPr lang="en-US" altLang="zh-TW" dirty="0"/>
              <a:t>server</a:t>
            </a:r>
            <a:r>
              <a:rPr lang="zh-TW" altLang="en-US" dirty="0"/>
              <a:t>，存儲設備或網絡資源</a:t>
            </a:r>
          </a:p>
        </p:txBody>
      </p:sp>
    </p:spTree>
    <p:extLst>
      <p:ext uri="{BB962C8B-B14F-4D97-AF65-F5344CB8AC3E}">
        <p14:creationId xmlns:p14="http://schemas.microsoft.com/office/powerpoint/2010/main" val="3149473035"/>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6.26 Business Focus Areas of Big Data</a:t>
            </a:r>
          </a:p>
        </p:txBody>
      </p:sp>
      <p:pic>
        <p:nvPicPr>
          <p:cNvPr id="5" name="Picture 4" descr="A graphic shows data mining, data analysis, and data visualization."/>
          <p:cNvPicPr>
            <a:picLocks noChangeAspect="1"/>
          </p:cNvPicPr>
          <p:nvPr/>
        </p:nvPicPr>
        <p:blipFill rotWithShape="1">
          <a:blip r:embed="rId3" cstate="print">
            <a:clrChange>
              <a:clrFrom>
                <a:srgbClr val="DDE89B"/>
              </a:clrFrom>
              <a:clrTo>
                <a:srgbClr val="DDE89B">
                  <a:alpha val="0"/>
                </a:srgbClr>
              </a:clrTo>
            </a:clrChange>
            <a:extLst>
              <a:ext uri="{28A0092B-C50C-407E-A947-70E740481C1C}">
                <a14:useLocalDpi xmlns:a14="http://schemas.microsoft.com/office/drawing/2010/main" val="0"/>
              </a:ext>
            </a:extLst>
          </a:blip>
          <a:srcRect l="1942" t="5091" r="2912" b="3275"/>
          <a:stretch/>
        </p:blipFill>
        <p:spPr>
          <a:xfrm>
            <a:off x="152400" y="1142999"/>
            <a:ext cx="8991600" cy="4954555"/>
          </a:xfrm>
          <a:prstGeom prst="rect">
            <a:avLst/>
          </a:prstGeom>
        </p:spPr>
      </p:pic>
      <p:sp>
        <p:nvSpPr>
          <p:cNvPr id="9" name="Text Placeholder 8"/>
          <p:cNvSpPr>
            <a:spLocks noGrp="1"/>
          </p:cNvSpPr>
          <p:nvPr>
            <p:ph type="body" sz="quarter" idx="12"/>
          </p:nvPr>
        </p:nvSpPr>
        <p:spPr/>
        <p:txBody>
          <a:bodyPr/>
          <a:lstStyle/>
          <a:p>
            <a:endParaRPr lang="en-US" dirty="0"/>
          </a:p>
        </p:txBody>
      </p:sp>
      <p:sp>
        <p:nvSpPr>
          <p:cNvPr id="8" name="Text Placeholder 7"/>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729195351"/>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Mining</a:t>
            </a:r>
          </a:p>
        </p:txBody>
      </p:sp>
      <p:sp>
        <p:nvSpPr>
          <p:cNvPr id="3" name="Content Placeholder 2"/>
          <p:cNvSpPr>
            <a:spLocks noGrp="1"/>
          </p:cNvSpPr>
          <p:nvPr>
            <p:ph idx="1"/>
          </p:nvPr>
        </p:nvSpPr>
        <p:spPr/>
        <p:txBody>
          <a:bodyPr>
            <a:normAutofit/>
          </a:bodyPr>
          <a:lstStyle/>
          <a:p>
            <a:pPr>
              <a:spcBef>
                <a:spcPts val="1200"/>
              </a:spcBef>
              <a:spcAft>
                <a:spcPts val="600"/>
              </a:spcAft>
              <a:defRPr/>
            </a:pPr>
            <a:r>
              <a:rPr lang="en-US" sz="2800" b="1" dirty="0"/>
              <a:t>Data mining</a:t>
            </a:r>
            <a:r>
              <a:rPr lang="en-US" sz="2800" dirty="0"/>
              <a:t> – The process of analyzing data to extract information not offered by the raw data alone</a:t>
            </a:r>
          </a:p>
          <a:p>
            <a:pPr>
              <a:spcBef>
                <a:spcPts val="1200"/>
              </a:spcBef>
              <a:spcAft>
                <a:spcPts val="600"/>
              </a:spcAft>
            </a:pPr>
            <a:r>
              <a:rPr lang="en-US" sz="2800" dirty="0"/>
              <a:t>The three elements of data mining include:</a:t>
            </a:r>
          </a:p>
          <a:p>
            <a:pPr marL="1308100" lvl="2" indent="-393700">
              <a:spcBef>
                <a:spcPts val="1200"/>
              </a:spcBef>
              <a:spcAft>
                <a:spcPts val="600"/>
              </a:spcAft>
              <a:buClr>
                <a:srgbClr val="C00000"/>
              </a:buClr>
              <a:buFont typeface="+mj-lt"/>
              <a:buAutoNum type="arabicPeriod"/>
            </a:pPr>
            <a:r>
              <a:rPr lang="en-US" sz="2400" b="1" dirty="0"/>
              <a:t>Data</a:t>
            </a:r>
            <a:r>
              <a:rPr lang="en-US" sz="2400" dirty="0"/>
              <a:t> – Foundation for data-directed decision making</a:t>
            </a:r>
          </a:p>
          <a:p>
            <a:pPr marL="1308100" lvl="2" indent="-393700">
              <a:spcBef>
                <a:spcPts val="1200"/>
              </a:spcBef>
              <a:spcAft>
                <a:spcPts val="600"/>
              </a:spcAft>
              <a:buClr>
                <a:srgbClr val="C00000"/>
              </a:buClr>
              <a:buFont typeface="+mj-lt"/>
              <a:buAutoNum type="arabicPeriod"/>
            </a:pPr>
            <a:r>
              <a:rPr lang="en-US" sz="2400" b="1" dirty="0"/>
              <a:t>Discovery</a:t>
            </a:r>
            <a:r>
              <a:rPr lang="en-US" sz="2400" dirty="0"/>
              <a:t> – Process of identifying new patterns, trends, and insights</a:t>
            </a:r>
          </a:p>
          <a:p>
            <a:pPr marL="1308100" lvl="2" indent="-393700">
              <a:spcBef>
                <a:spcPts val="1200"/>
              </a:spcBef>
              <a:spcAft>
                <a:spcPts val="600"/>
              </a:spcAft>
              <a:buClr>
                <a:srgbClr val="C00000"/>
              </a:buClr>
              <a:buFont typeface="+mj-lt"/>
              <a:buAutoNum type="arabicPeriod"/>
            </a:pPr>
            <a:r>
              <a:rPr lang="en-US" sz="2400" b="1" dirty="0"/>
              <a:t>Deployment</a:t>
            </a:r>
            <a:r>
              <a:rPr lang="en-US" sz="2400" dirty="0"/>
              <a:t> –</a:t>
            </a:r>
            <a:r>
              <a:rPr lang="en-US" sz="2400" b="1" dirty="0"/>
              <a:t> </a:t>
            </a:r>
            <a:r>
              <a:rPr lang="en-US" sz="2400" dirty="0"/>
              <a:t>Process of implementing discoveries to drive success</a:t>
            </a:r>
          </a:p>
        </p:txBody>
      </p:sp>
      <p:sp>
        <p:nvSpPr>
          <p:cNvPr id="7" name="Text Placeholder 6"/>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660439021"/>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Figure 6.27 Data Mining Process Model Overview</a:t>
            </a:r>
          </a:p>
        </p:txBody>
      </p:sp>
      <p:pic>
        <p:nvPicPr>
          <p:cNvPr id="4" name="Content Placeholder 3" descr="A graphic representation of the six step process."/>
          <p:cNvPicPr>
            <a:picLocks noGrp="1" noChangeAspect="1"/>
          </p:cNvPicPr>
          <p:nvPr>
            <p:ph idx="1"/>
          </p:nvPr>
        </p:nvPicPr>
        <p:blipFill rotWithShape="1">
          <a:blip r:embed="rId3" cstate="print">
            <a:clrChange>
              <a:clrFrom>
                <a:srgbClr val="DDE89B"/>
              </a:clrFrom>
              <a:clrTo>
                <a:srgbClr val="DDE89B">
                  <a:alpha val="0"/>
                </a:srgbClr>
              </a:clrTo>
            </a:clrChange>
            <a:extLst>
              <a:ext uri="{28A0092B-C50C-407E-A947-70E740481C1C}">
                <a14:useLocalDpi xmlns:a14="http://schemas.microsoft.com/office/drawing/2010/main" val="0"/>
              </a:ext>
            </a:extLst>
          </a:blip>
          <a:stretch/>
        </p:blipFill>
        <p:spPr>
          <a:xfrm>
            <a:off x="969280" y="869731"/>
            <a:ext cx="7412720" cy="5531069"/>
          </a:xfr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672790876"/>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Mining Analysis Techniques</a:t>
            </a:r>
          </a:p>
        </p:txBody>
      </p:sp>
      <p:sp>
        <p:nvSpPr>
          <p:cNvPr id="3" name="Content Placeholder 2"/>
          <p:cNvSpPr>
            <a:spLocks noGrp="1"/>
          </p:cNvSpPr>
          <p:nvPr>
            <p:ph idx="1"/>
          </p:nvPr>
        </p:nvSpPr>
        <p:spPr/>
        <p:txBody>
          <a:bodyPr>
            <a:normAutofit/>
          </a:bodyPr>
          <a:lstStyle/>
          <a:p>
            <a:r>
              <a:rPr lang="en-US" sz="2800" b="1" dirty="0"/>
              <a:t>Data profiling</a:t>
            </a:r>
            <a:r>
              <a:rPr lang="en-US" sz="2800" dirty="0"/>
              <a:t> – The process of collecting statistics and information about data in an existing source</a:t>
            </a:r>
          </a:p>
          <a:p>
            <a:r>
              <a:rPr lang="en-US" sz="2800" b="1" dirty="0"/>
              <a:t>Data replication </a:t>
            </a:r>
            <a:r>
              <a:rPr lang="en-US" sz="2800" dirty="0"/>
              <a:t>– The process of sharing information to ensure consistency between multiple data sources</a:t>
            </a:r>
          </a:p>
          <a:p>
            <a:r>
              <a:rPr lang="en-US" sz="2800" b="1" dirty="0"/>
              <a:t>Recommendation engine</a:t>
            </a:r>
            <a:r>
              <a:rPr lang="en-US" sz="2800" dirty="0"/>
              <a:t> – A data mining algorithm that analyzes a customer's purchases and actions on a website and then uses the data to recommend complementary products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350563591"/>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Figure 6.29 Data Mining Techniques</a:t>
            </a:r>
            <a:endParaRPr lang="en-US" b="1" dirty="0"/>
          </a:p>
        </p:txBody>
      </p:sp>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pic>
        <p:nvPicPr>
          <p:cNvPr id="7" name="Picture 6" descr="Definitions of four techniques.">
            <a:extLst>
              <a:ext uri="{FF2B5EF4-FFF2-40B4-BE49-F238E27FC236}">
                <a16:creationId xmlns:a16="http://schemas.microsoft.com/office/drawing/2014/main" id="{B2298A61-01E8-4A44-8EF5-9980C67D57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56894"/>
            <a:ext cx="9144000" cy="5175504"/>
          </a:xfrm>
          <a:prstGeom prst="rect">
            <a:avLst/>
          </a:prstGeom>
        </p:spPr>
      </p:pic>
    </p:spTree>
    <p:extLst>
      <p:ext uri="{BB962C8B-B14F-4D97-AF65-F5344CB8AC3E}">
        <p14:creationId xmlns:p14="http://schemas.microsoft.com/office/powerpoint/2010/main" val="266654127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Figure 6.1 Levels, Formats, and Granularities of Organizational Information</a:t>
            </a:r>
          </a:p>
        </p:txBody>
      </p:sp>
      <p:pic>
        <p:nvPicPr>
          <p:cNvPr id="6" name="Content Placeholder 5" descr="An upside-down pyramid, from bottom to top, defines information granularities, information formats, and information levels with examples."/>
          <p:cNvPicPr>
            <a:picLocks noGrp="1" noChangeAspect="1"/>
          </p:cNvPicPr>
          <p:nvPr>
            <p:ph idx="1"/>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tretch>
            <a:fillRect/>
          </a:stretch>
        </p:blipFill>
        <p:spPr>
          <a:xfrm>
            <a:off x="256496" y="1676400"/>
            <a:ext cx="8631007" cy="4517857"/>
          </a:xfrm>
          <a:prstGeom prst="rect">
            <a:avLst/>
          </a:prstGeom>
        </p:spPr>
      </p:pic>
      <p:sp>
        <p:nvSpPr>
          <p:cNvPr id="4" name="Text Placeholder 3"/>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Mining Modeling Techniques for Prediction </a:t>
            </a:r>
            <a:r>
              <a:rPr lang="en-US" sz="2000" dirty="0"/>
              <a:t>1 of 2</a:t>
            </a:r>
            <a:endParaRPr lang="en-US" b="1" dirty="0"/>
          </a:p>
        </p:txBody>
      </p:sp>
      <p:sp>
        <p:nvSpPr>
          <p:cNvPr id="3" name="Content Placeholder 2"/>
          <p:cNvSpPr>
            <a:spLocks noGrp="1"/>
          </p:cNvSpPr>
          <p:nvPr>
            <p:ph idx="1"/>
          </p:nvPr>
        </p:nvSpPr>
        <p:spPr>
          <a:xfrm>
            <a:off x="304800" y="1219200"/>
            <a:ext cx="8610600" cy="5334000"/>
          </a:xfrm>
        </p:spPr>
        <p:txBody>
          <a:bodyPr>
            <a:normAutofit/>
          </a:bodyPr>
          <a:lstStyle/>
          <a:p>
            <a:pPr>
              <a:spcBef>
                <a:spcPts val="1200"/>
              </a:spcBef>
              <a:spcAft>
                <a:spcPts val="600"/>
              </a:spcAft>
            </a:pPr>
            <a:r>
              <a:rPr lang="en-US" b="1" dirty="0"/>
              <a:t>Data mining tools</a:t>
            </a:r>
            <a:r>
              <a:rPr lang="en-US" dirty="0"/>
              <a:t> – Use a variety of techniques to find patterns and relationships in large volumes of information that predict future behavior and guide decision making</a:t>
            </a:r>
          </a:p>
          <a:p>
            <a:pPr>
              <a:spcBef>
                <a:spcPts val="1200"/>
              </a:spcBef>
              <a:spcAft>
                <a:spcPts val="600"/>
              </a:spcAft>
            </a:pPr>
            <a:r>
              <a:rPr lang="en-US" dirty="0"/>
              <a:t>Data mining uncovers patterns and trends such as:</a:t>
            </a:r>
          </a:p>
          <a:p>
            <a:pPr lvl="2">
              <a:spcBef>
                <a:spcPts val="1200"/>
              </a:spcBef>
              <a:spcAft>
                <a:spcPts val="600"/>
              </a:spcAft>
              <a:buClr>
                <a:srgbClr val="C00000"/>
              </a:buClr>
            </a:pPr>
            <a:r>
              <a:rPr lang="en-US" sz="2200" dirty="0"/>
              <a:t>Building budgets and other financial information</a:t>
            </a:r>
          </a:p>
          <a:p>
            <a:pPr lvl="2">
              <a:spcBef>
                <a:spcPts val="1200"/>
              </a:spcBef>
              <a:spcAft>
                <a:spcPts val="600"/>
              </a:spcAft>
              <a:buClr>
                <a:srgbClr val="C00000"/>
              </a:buClr>
            </a:pPr>
            <a:r>
              <a:rPr lang="en-US" sz="2200" dirty="0"/>
              <a:t>Detecting fraud by identifying deceptive spending patterns</a:t>
            </a:r>
            <a:r>
              <a:rPr lang="zh-TW" altLang="en-US" sz="1200" dirty="0"/>
              <a:t>诈欺的</a:t>
            </a:r>
            <a:endParaRPr lang="en-US" sz="1200" dirty="0"/>
          </a:p>
          <a:p>
            <a:pPr lvl="2">
              <a:spcBef>
                <a:spcPts val="1200"/>
              </a:spcBef>
              <a:spcAft>
                <a:spcPts val="600"/>
              </a:spcAft>
              <a:buClr>
                <a:srgbClr val="C00000"/>
              </a:buClr>
            </a:pPr>
            <a:r>
              <a:rPr lang="en-US" sz="2200" dirty="0"/>
              <a:t>Finding the best customers who spend the most money</a:t>
            </a:r>
          </a:p>
          <a:p>
            <a:pPr lvl="2">
              <a:spcBef>
                <a:spcPts val="1200"/>
              </a:spcBef>
              <a:spcAft>
                <a:spcPts val="600"/>
              </a:spcAft>
              <a:buClr>
                <a:srgbClr val="C00000"/>
              </a:buClr>
            </a:pPr>
            <a:r>
              <a:rPr lang="en-US" sz="2200" dirty="0"/>
              <a:t>Keeping customers from leaving or migrating to competitors</a:t>
            </a:r>
            <a:r>
              <a:rPr lang="zh-TW" altLang="en-US" sz="1200" dirty="0"/>
              <a:t>防止</a:t>
            </a:r>
            <a:endParaRPr lang="en-US" sz="1200" dirty="0"/>
          </a:p>
          <a:p>
            <a:pPr lvl="2">
              <a:spcBef>
                <a:spcPts val="1200"/>
              </a:spcBef>
              <a:spcAft>
                <a:spcPts val="600"/>
              </a:spcAft>
              <a:buClr>
                <a:srgbClr val="C00000"/>
              </a:buClr>
            </a:pPr>
            <a:r>
              <a:rPr lang="en-US" sz="2200" dirty="0"/>
              <a:t>Promoting and hiring employees to ensure success</a:t>
            </a:r>
          </a:p>
        </p:txBody>
      </p:sp>
      <p:sp>
        <p:nvSpPr>
          <p:cNvPr id="5" name="Text Placeholder 4"/>
          <p:cNvSpPr>
            <a:spLocks noGrp="1"/>
          </p:cNvSpPr>
          <p:nvPr>
            <p:ph type="body" sz="quarter" idx="12"/>
          </p:nvPr>
        </p:nvSpPr>
        <p:spPr/>
        <p:txBody>
          <a:bodyPr/>
          <a:lstStyle/>
          <a:p>
            <a:endParaRPr lang="en-US" dirty="0"/>
          </a:p>
        </p:txBody>
      </p:sp>
      <p:sp>
        <p:nvSpPr>
          <p:cNvPr id="4" name="Text Placeholder 3"/>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254392844"/>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Mining Modeling Techniques for Prediction </a:t>
            </a:r>
            <a:r>
              <a:rPr lang="en-US" sz="2000" dirty="0"/>
              <a:t>2 of 2</a:t>
            </a:r>
            <a:endParaRPr lang="en-US" dirty="0"/>
          </a:p>
        </p:txBody>
      </p:sp>
      <p:sp>
        <p:nvSpPr>
          <p:cNvPr id="3" name="Content Placeholder 2"/>
          <p:cNvSpPr>
            <a:spLocks noGrp="1"/>
          </p:cNvSpPr>
          <p:nvPr>
            <p:ph idx="1"/>
          </p:nvPr>
        </p:nvSpPr>
        <p:spPr>
          <a:xfrm>
            <a:off x="457200" y="1219200"/>
            <a:ext cx="8229600" cy="5334000"/>
          </a:xfrm>
        </p:spPr>
        <p:txBody>
          <a:bodyPr/>
          <a:lstStyle/>
          <a:p>
            <a:r>
              <a:rPr lang="en-US" sz="2800" b="1" dirty="0"/>
              <a:t>Prediction </a:t>
            </a:r>
            <a:r>
              <a:rPr lang="en-US" sz="2800" dirty="0"/>
              <a:t>– A statement about what will happen or might happen in the future; for example, predicting future sales or employee turnover</a:t>
            </a:r>
          </a:p>
          <a:p>
            <a:r>
              <a:rPr lang="en-US" sz="2800" dirty="0"/>
              <a:t>Prediction modeling techniques include:</a:t>
            </a:r>
          </a:p>
          <a:p>
            <a:pPr lvl="2">
              <a:buClr>
                <a:srgbClr val="C00000"/>
              </a:buClr>
            </a:pPr>
            <a:r>
              <a:rPr lang="en-US" sz="2400" dirty="0"/>
              <a:t>Optimization </a:t>
            </a:r>
            <a:r>
              <a:rPr lang="en-US" sz="2400" dirty="0" err="1"/>
              <a:t>modeling</a:t>
            </a:r>
            <a:r>
              <a:rPr lang="en-US" altLang="zh-TW" sz="1200" dirty="0" err="1"/>
              <a:t>A</a:t>
            </a:r>
            <a:r>
              <a:rPr lang="en-US" altLang="zh-TW" sz="1200" dirty="0"/>
              <a:t> statistical process that finds the way to make a design, system, or decision as effective as possible;</a:t>
            </a:r>
            <a:endParaRPr lang="en-US" sz="1200" dirty="0"/>
          </a:p>
          <a:p>
            <a:pPr lvl="2">
              <a:buClr>
                <a:srgbClr val="C00000"/>
              </a:buClr>
            </a:pPr>
            <a:r>
              <a:rPr lang="en-US" sz="2400" dirty="0"/>
              <a:t>Forecasting modeling </a:t>
            </a:r>
          </a:p>
          <a:p>
            <a:pPr lvl="2">
              <a:buClr>
                <a:srgbClr val="C00000"/>
              </a:buClr>
            </a:pPr>
            <a:r>
              <a:rPr lang="en-US" sz="2400" dirty="0"/>
              <a:t>Regression modeling</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2202696836"/>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AutoShape 2"/>
          <p:cNvSpPr>
            <a:spLocks noGrp="1" noChangeArrowheads="1"/>
          </p:cNvSpPr>
          <p:nvPr>
            <p:ph type="title"/>
          </p:nvPr>
        </p:nvSpPr>
        <p:spPr/>
        <p:txBody>
          <a:bodyPr/>
          <a:lstStyle/>
          <a:p>
            <a:r>
              <a:rPr lang="en-US" sz="3000" dirty="0"/>
              <a:t>Figure 6.34 A Cube of Information for Performing a Multidimensional Analysis on Three Stores for Five Products and Four Promotions</a:t>
            </a:r>
          </a:p>
        </p:txBody>
      </p:sp>
      <p:pic>
        <p:nvPicPr>
          <p:cNvPr id="3" name="Picture 2" descr="A graphic shows three versions of a cube, each with different areas highlighted.">
            <a:extLst>
              <a:ext uri="{FF2B5EF4-FFF2-40B4-BE49-F238E27FC236}">
                <a16:creationId xmlns:a16="http://schemas.microsoft.com/office/drawing/2014/main" id="{5F94DB4E-D3F0-4591-9413-6B629A57DB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862" y="1943100"/>
            <a:ext cx="8408276" cy="3657600"/>
          </a:xfrm>
          <a:prstGeom prst="rect">
            <a:avLst/>
          </a:prstGeo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0" y="5552986"/>
            <a:ext cx="9144000" cy="923330"/>
          </a:xfrm>
          <a:prstGeom prst="rect">
            <a:avLst/>
          </a:prstGeom>
        </p:spPr>
        <p:txBody>
          <a:bodyPr wrap="square">
            <a:spAutoFit/>
          </a:bodyPr>
          <a:lstStyle/>
          <a:p>
            <a:pPr lvl="1"/>
            <a:r>
              <a:rPr lang="en-US" altLang="zh-TW" dirty="0"/>
              <a:t>Cube A represents store information, product information, and promotion information</a:t>
            </a:r>
          </a:p>
          <a:p>
            <a:pPr lvl="1"/>
            <a:r>
              <a:rPr lang="en-US" altLang="zh-TW" dirty="0"/>
              <a:t>Cube B represents a slice of information displaying promotion II for all products at all stores</a:t>
            </a:r>
          </a:p>
          <a:p>
            <a:pPr lvl="1"/>
            <a:r>
              <a:rPr lang="en-US" altLang="zh-TW" dirty="0"/>
              <a:t>Cube C represents a slice of information displaying promotion III for product B at store 2</a:t>
            </a:r>
          </a:p>
        </p:txBody>
      </p:sp>
    </p:spTree>
    <p:extLst>
      <p:ext uri="{BB962C8B-B14F-4D97-AF65-F5344CB8AC3E}">
        <p14:creationId xmlns:p14="http://schemas.microsoft.com/office/powerpoint/2010/main" val="3117675868"/>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Advanced Data Analytics </a:t>
            </a:r>
            <a:r>
              <a:rPr lang="en-US" sz="2000" dirty="0"/>
              <a:t>1 of 2</a:t>
            </a:r>
            <a:endParaRPr lang="en-US" dirty="0"/>
          </a:p>
        </p:txBody>
      </p:sp>
      <p:sp>
        <p:nvSpPr>
          <p:cNvPr id="3" name="Content Placeholder 2"/>
          <p:cNvSpPr>
            <a:spLocks noGrp="1"/>
          </p:cNvSpPr>
          <p:nvPr>
            <p:ph idx="1"/>
          </p:nvPr>
        </p:nvSpPr>
        <p:spPr/>
        <p:txBody>
          <a:bodyPr>
            <a:normAutofit lnSpcReduction="10000"/>
          </a:bodyPr>
          <a:lstStyle/>
          <a:p>
            <a:pPr>
              <a:spcBef>
                <a:spcPts val="1200"/>
              </a:spcBef>
              <a:spcAft>
                <a:spcPts val="600"/>
              </a:spcAft>
            </a:pPr>
            <a:r>
              <a:rPr lang="en-US" sz="2800" b="1" dirty="0"/>
              <a:t>Algorithms</a:t>
            </a:r>
            <a:r>
              <a:rPr lang="en-US" sz="2800" i="1" dirty="0"/>
              <a:t> </a:t>
            </a:r>
            <a:r>
              <a:rPr lang="en-US" sz="2800" dirty="0"/>
              <a:t>– Mathematical formulas placed in software that performs an analysis on a data set.  Algorithms help uncover:</a:t>
            </a:r>
          </a:p>
          <a:p>
            <a:pPr lvl="2">
              <a:spcBef>
                <a:spcPts val="1200"/>
              </a:spcBef>
              <a:spcAft>
                <a:spcPts val="600"/>
              </a:spcAft>
              <a:buClr>
                <a:srgbClr val="C00000"/>
              </a:buClr>
            </a:pPr>
            <a:r>
              <a:rPr lang="en-US" sz="2400" b="1" dirty="0"/>
              <a:t>Anomaly detection </a:t>
            </a:r>
            <a:r>
              <a:rPr lang="en-US" sz="2400" dirty="0"/>
              <a:t>– The process of identifying rare or unexpected items or events in a data set that do not conform to other items in the data set</a:t>
            </a:r>
            <a:r>
              <a:rPr lang="zh-TW" altLang="en-US" sz="1200" dirty="0"/>
              <a:t>异常</a:t>
            </a:r>
            <a:endParaRPr lang="en-US" sz="1200" b="1" dirty="0"/>
          </a:p>
          <a:p>
            <a:pPr lvl="2">
              <a:spcBef>
                <a:spcPts val="1200"/>
              </a:spcBef>
              <a:spcAft>
                <a:spcPts val="600"/>
              </a:spcAft>
              <a:buClr>
                <a:srgbClr val="C00000"/>
              </a:buClr>
            </a:pPr>
            <a:r>
              <a:rPr lang="en-US" sz="2400" b="1" dirty="0"/>
              <a:t>Outliers</a:t>
            </a:r>
            <a:r>
              <a:rPr lang="en-US" sz="2400" dirty="0"/>
              <a:t> – A data value that is numerically distant from most of the other data points in a set of data</a:t>
            </a:r>
            <a:endParaRPr lang="en-US" sz="2400" b="1" dirty="0"/>
          </a:p>
          <a:p>
            <a:pPr lvl="2">
              <a:spcBef>
                <a:spcPts val="1200"/>
              </a:spcBef>
              <a:spcAft>
                <a:spcPts val="600"/>
              </a:spcAft>
              <a:buClr>
                <a:srgbClr val="C00000"/>
              </a:buClr>
            </a:pPr>
            <a:r>
              <a:rPr lang="en-US" sz="2400" b="1" dirty="0"/>
              <a:t>Analysis paralysis </a:t>
            </a:r>
            <a:r>
              <a:rPr lang="en-US" sz="2400" dirty="0"/>
              <a:t>– User goes into an emotional state of over-analysis (or over-thinking) a situation so that a decision or action is never taken, in effect paralyzing the outcome</a:t>
            </a:r>
            <a:r>
              <a:rPr lang="zh-TW" altLang="en-US" sz="1200" dirty="0"/>
              <a:t>大家往往困在資料、報表和筆記中無法脫身，這種現象稱為「分析造成的癱瘓」，資料的蒐集永無止境，以致於沒有人有辦法把資料整合成有用的資訊，更不要說一個有條理的解決方法。</a:t>
            </a:r>
            <a:endParaRPr lang="en-US" sz="1200" dirty="0"/>
          </a:p>
        </p:txBody>
      </p:sp>
      <p:sp>
        <p:nvSpPr>
          <p:cNvPr id="5" name="Text Placeholder 4"/>
          <p:cNvSpPr>
            <a:spLocks noGrp="1"/>
          </p:cNvSpPr>
          <p:nvPr>
            <p:ph type="body" sz="quarter" idx="12"/>
          </p:nvPr>
        </p:nvSpPr>
        <p:spPr/>
        <p:txBody>
          <a:bodyPr/>
          <a:lstStyle/>
          <a:p>
            <a:endParaRPr lang="en-US" dirty="0"/>
          </a:p>
        </p:txBody>
      </p:sp>
      <p:sp>
        <p:nvSpPr>
          <p:cNvPr id="4" name="Text Placeholder 3"/>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760130976"/>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Advanced Data Analytics </a:t>
            </a:r>
            <a:r>
              <a:rPr lang="en-US" sz="2000" dirty="0"/>
              <a:t>2 of 2</a:t>
            </a:r>
            <a:endParaRPr lang="en-US" dirty="0"/>
          </a:p>
        </p:txBody>
      </p:sp>
      <p:sp>
        <p:nvSpPr>
          <p:cNvPr id="3" name="Content Placeholder 2"/>
          <p:cNvSpPr>
            <a:spLocks noGrp="1"/>
          </p:cNvSpPr>
          <p:nvPr>
            <p:ph idx="1"/>
          </p:nvPr>
        </p:nvSpPr>
        <p:spPr>
          <a:xfrm>
            <a:off x="457200" y="990600"/>
            <a:ext cx="8229600" cy="5334000"/>
          </a:xfrm>
        </p:spPr>
        <p:txBody>
          <a:bodyPr>
            <a:normAutofit fontScale="92500" lnSpcReduction="20000"/>
          </a:bodyPr>
          <a:lstStyle/>
          <a:p>
            <a:r>
              <a:rPr lang="en-US" sz="3000" b="1" dirty="0"/>
              <a:t>Fast data</a:t>
            </a:r>
            <a:r>
              <a:rPr lang="en-US" sz="3000" i="1" dirty="0"/>
              <a:t> - </a:t>
            </a:r>
            <a:r>
              <a:rPr lang="en-US" sz="3000" dirty="0"/>
              <a:t>The application of big data analytics to smaller data sets in near-real or real-time in order to solve a problem or create business value</a:t>
            </a:r>
            <a:endParaRPr lang="en-US" sz="3000" b="1" dirty="0"/>
          </a:p>
          <a:p>
            <a:r>
              <a:rPr lang="en-US" sz="3000" b="1" dirty="0"/>
              <a:t>Data scientists </a:t>
            </a:r>
            <a:r>
              <a:rPr lang="en-US" sz="3000" dirty="0"/>
              <a:t>perform big data analytics using:</a:t>
            </a:r>
          </a:p>
          <a:p>
            <a:pPr lvl="2">
              <a:buClr>
                <a:srgbClr val="C00000"/>
              </a:buClr>
            </a:pPr>
            <a:r>
              <a:rPr lang="en-US" sz="2400" dirty="0"/>
              <a:t>Behavioral analysis</a:t>
            </a:r>
          </a:p>
          <a:p>
            <a:pPr lvl="2">
              <a:buClr>
                <a:srgbClr val="C00000"/>
              </a:buClr>
            </a:pPr>
            <a:r>
              <a:rPr lang="en-US" sz="2400" dirty="0"/>
              <a:t>Correlation analysis</a:t>
            </a:r>
          </a:p>
          <a:p>
            <a:pPr lvl="2">
              <a:buClr>
                <a:srgbClr val="C00000"/>
              </a:buClr>
            </a:pPr>
            <a:r>
              <a:rPr lang="en-US" sz="2400" dirty="0"/>
              <a:t>Exploratory data analysis</a:t>
            </a:r>
          </a:p>
          <a:p>
            <a:pPr lvl="2">
              <a:buClr>
                <a:srgbClr val="C00000"/>
              </a:buClr>
            </a:pPr>
            <a:r>
              <a:rPr lang="en-US" sz="2400" dirty="0"/>
              <a:t>Pattern recognition analysis</a:t>
            </a:r>
          </a:p>
          <a:p>
            <a:pPr lvl="2">
              <a:buClr>
                <a:srgbClr val="C00000"/>
              </a:buClr>
            </a:pPr>
            <a:r>
              <a:rPr lang="en-US" sz="2400" dirty="0"/>
              <a:t>Social media analysis</a:t>
            </a:r>
          </a:p>
          <a:p>
            <a:pPr lvl="2">
              <a:buClr>
                <a:srgbClr val="C00000"/>
              </a:buClr>
            </a:pPr>
            <a:r>
              <a:rPr lang="en-US" sz="2400" dirty="0"/>
              <a:t>Speech analysis</a:t>
            </a:r>
          </a:p>
          <a:p>
            <a:pPr lvl="2">
              <a:buClr>
                <a:srgbClr val="C00000"/>
              </a:buClr>
            </a:pPr>
            <a:r>
              <a:rPr lang="en-US" sz="2400" dirty="0"/>
              <a:t>Text analysis</a:t>
            </a:r>
          </a:p>
          <a:p>
            <a:pPr lvl="2">
              <a:buClr>
                <a:srgbClr val="C00000"/>
              </a:buClr>
            </a:pPr>
            <a:r>
              <a:rPr lang="en-US" sz="2400" dirty="0"/>
              <a:t>Web analysis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4" name="矩形 3"/>
          <p:cNvSpPr/>
          <p:nvPr/>
        </p:nvSpPr>
        <p:spPr>
          <a:xfrm>
            <a:off x="3810000" y="4885372"/>
            <a:ext cx="4572000" cy="1477328"/>
          </a:xfrm>
          <a:prstGeom prst="rect">
            <a:avLst/>
          </a:prstGeom>
        </p:spPr>
        <p:txBody>
          <a:bodyPr>
            <a:spAutoFit/>
          </a:bodyPr>
          <a:lstStyle/>
          <a:p>
            <a:r>
              <a:rPr lang="zh-TW" altLang="en-US" dirty="0"/>
              <a:t>“快速數據”是由計算機/社會科學專家John Furrier創造的術語。 快速數據是所謂的大數據的“表親”，意味著能夠做出近乎及時的決策，並使企業決策所用時間</a:t>
            </a:r>
            <a:r>
              <a:rPr lang="zh-TW" altLang="en-US"/>
              <a:t>及數量立即得到</a:t>
            </a:r>
            <a:r>
              <a:rPr lang="zh-TW" altLang="en-US" dirty="0"/>
              <a:t>改善。</a:t>
            </a:r>
          </a:p>
        </p:txBody>
      </p:sp>
    </p:spTree>
    <p:extLst>
      <p:ext uri="{BB962C8B-B14F-4D97-AF65-F5344CB8AC3E}">
        <p14:creationId xmlns:p14="http://schemas.microsoft.com/office/powerpoint/2010/main" val="2790945620"/>
      </p:ext>
    </p:extLst>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US" dirty="0"/>
              <a:t>Figure 6.37 Infographic Health Example</a:t>
            </a:r>
          </a:p>
        </p:txBody>
      </p:sp>
      <p:sp>
        <p:nvSpPr>
          <p:cNvPr id="3" name="Content Placeholder 2"/>
          <p:cNvSpPr>
            <a:spLocks noGrp="1"/>
          </p:cNvSpPr>
          <p:nvPr>
            <p:ph idx="1"/>
          </p:nvPr>
        </p:nvSpPr>
        <p:spPr/>
        <p:txBody>
          <a:bodyPr>
            <a:normAutofit/>
          </a:bodyPr>
          <a:lstStyle/>
          <a:p>
            <a:pPr>
              <a:lnSpc>
                <a:spcPct val="110000"/>
              </a:lnSpc>
              <a:spcBef>
                <a:spcPts val="600"/>
              </a:spcBef>
              <a:spcAft>
                <a:spcPts val="1200"/>
              </a:spcAft>
              <a:defRPr/>
            </a:pPr>
            <a:r>
              <a:rPr lang="en-US" sz="2800" dirty="0"/>
              <a:t>Data artists use infographics to display patterns, relationships, and trends in a visual format</a:t>
            </a:r>
          </a:p>
        </p:txBody>
      </p:sp>
      <p:pic>
        <p:nvPicPr>
          <p:cNvPr id="2" name="Picture 1" descr="A graphic summary of five health dimension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8369" y="2107545"/>
            <a:ext cx="7747261" cy="4369455"/>
          </a:xfrm>
          <a:prstGeom prst="rect">
            <a:avLst/>
          </a:prstGeom>
        </p:spPr>
      </p:pic>
      <p:sp>
        <p:nvSpPr>
          <p:cNvPr id="6" name="Text Placeholder 5"/>
          <p:cNvSpPr>
            <a:spLocks noGrp="1"/>
          </p:cNvSpPr>
          <p:nvPr>
            <p:ph type="body" sz="quarter" idx="12"/>
          </p:nvPr>
        </p:nvSpPr>
        <p:spPr>
          <a:xfrm>
            <a:off x="3467512" y="6477000"/>
            <a:ext cx="2208976" cy="176150"/>
          </a:xfrm>
        </p:spPr>
        <p:txBody>
          <a:bodyPr/>
          <a:lstStyle/>
          <a:p>
            <a:r>
              <a:rPr lang="en-US" dirty="0">
                <a:hlinkClick r:id="" action="ppaction://noaction"/>
              </a:rPr>
              <a:t>Jump to long image description</a:t>
            </a:r>
          </a:p>
        </p:txBody>
      </p:sp>
      <p:sp>
        <p:nvSpPr>
          <p:cNvPr id="5" name="Text Placeholder 4"/>
          <p:cNvSpPr>
            <a:spLocks noGrp="1"/>
          </p:cNvSpPr>
          <p:nvPr>
            <p:ph type="body" sz="quarter" idx="11"/>
          </p:nvPr>
        </p:nvSpPr>
        <p:spPr/>
        <p:txBody>
          <a:bodyPr/>
          <a:lstStyle/>
          <a:p>
            <a:endParaRPr lang="en-US" dirty="0"/>
          </a:p>
        </p:txBody>
      </p:sp>
    </p:spTree>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US" dirty="0"/>
              <a:t>Data Visualization </a:t>
            </a:r>
            <a:r>
              <a:rPr lang="en-US" sz="2000" dirty="0"/>
              <a:t>1 of 2</a:t>
            </a:r>
            <a:endParaRPr lang="en-US" dirty="0"/>
          </a:p>
        </p:txBody>
      </p:sp>
      <p:sp>
        <p:nvSpPr>
          <p:cNvPr id="3" name="Content Placeholder 2"/>
          <p:cNvSpPr>
            <a:spLocks noGrp="1"/>
          </p:cNvSpPr>
          <p:nvPr>
            <p:ph idx="1"/>
          </p:nvPr>
        </p:nvSpPr>
        <p:spPr/>
        <p:txBody>
          <a:bodyPr>
            <a:normAutofit/>
          </a:bodyPr>
          <a:lstStyle/>
          <a:p>
            <a:r>
              <a:rPr lang="en-US" sz="2800" b="1" dirty="0"/>
              <a:t>Data visualization </a:t>
            </a:r>
            <a:r>
              <a:rPr lang="en-US" sz="2800" dirty="0"/>
              <a:t>– Describes technologies that allow users to “see” or visualize data to transform information into a business perspective</a:t>
            </a:r>
          </a:p>
          <a:p>
            <a:r>
              <a:rPr lang="en-US" sz="2800" b="1" dirty="0"/>
              <a:t>Data visualization tools </a:t>
            </a:r>
            <a:r>
              <a:rPr lang="en-US" sz="2800" b="1" i="1" dirty="0"/>
              <a:t>– </a:t>
            </a:r>
            <a:r>
              <a:rPr lang="en-US" sz="2800" dirty="0"/>
              <a:t>Move beyond Excel graphs and charts into sophisticated analysis techniques such as pie charts, controls, instruments, maps, time-series graphs, and more</a:t>
            </a:r>
          </a:p>
        </p:txBody>
      </p:sp>
      <p:sp>
        <p:nvSpPr>
          <p:cNvPr id="7" name="Text Placeholder 6"/>
          <p:cNvSpPr>
            <a:spLocks noGrp="1"/>
          </p:cNvSpPr>
          <p:nvPr>
            <p:ph type="body" sz="quarter" idx="12"/>
          </p:nvPr>
        </p:nvSpPr>
        <p:spPr/>
        <p:txBody>
          <a:bodyPr/>
          <a:lstStyle/>
          <a:p>
            <a:endParaRPr lang="en-US" dirty="0"/>
          </a:p>
        </p:txBody>
      </p:sp>
      <p:sp>
        <p:nvSpPr>
          <p:cNvPr id="6" name="Text Placeholder 5"/>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1368331467"/>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US" dirty="0"/>
              <a:t>Data Visualization </a:t>
            </a:r>
            <a:r>
              <a:rPr lang="en-US" sz="2000" dirty="0"/>
              <a:t>2 of 2</a:t>
            </a:r>
            <a:endParaRPr lang="en-US" b="1" dirty="0"/>
          </a:p>
        </p:txBody>
      </p:sp>
      <p:sp>
        <p:nvSpPr>
          <p:cNvPr id="3" name="Content Placeholder 2"/>
          <p:cNvSpPr>
            <a:spLocks noGrp="1"/>
          </p:cNvSpPr>
          <p:nvPr>
            <p:ph idx="1"/>
          </p:nvPr>
        </p:nvSpPr>
        <p:spPr/>
        <p:txBody>
          <a:bodyPr>
            <a:normAutofit/>
          </a:bodyPr>
          <a:lstStyle/>
          <a:p>
            <a:r>
              <a:rPr lang="en-US" sz="2800" b="1" dirty="0"/>
              <a:t>Business intelligence dashboards </a:t>
            </a:r>
            <a:r>
              <a:rPr lang="en-US" sz="2800" b="1" i="1" dirty="0"/>
              <a:t>– </a:t>
            </a:r>
            <a:r>
              <a:rPr lang="en-US" sz="2800" dirty="0"/>
              <a:t>Track corporate metrics such as critical success factors and key performance indicators and include advanced capabilities such as interactive controls allowing users to manipulate data for analysis </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Tree>
    <p:extLst>
      <p:ext uri="{BB962C8B-B14F-4D97-AF65-F5344CB8AC3E}">
        <p14:creationId xmlns:p14="http://schemas.microsoft.com/office/powerpoint/2010/main" val="844599902"/>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Outcome Review</a:t>
            </a:r>
          </a:p>
        </p:txBody>
      </p:sp>
      <p:sp>
        <p:nvSpPr>
          <p:cNvPr id="3" name="Content Placeholder 2"/>
          <p:cNvSpPr>
            <a:spLocks noGrp="1"/>
          </p:cNvSpPr>
          <p:nvPr>
            <p:ph idx="1"/>
          </p:nvPr>
        </p:nvSpPr>
        <p:spPr>
          <a:xfrm>
            <a:off x="457200" y="2667000"/>
            <a:ext cx="8229600" cy="3886200"/>
          </a:xfrm>
        </p:spPr>
        <p:txBody>
          <a:bodyPr/>
          <a:lstStyle/>
          <a:p>
            <a:r>
              <a:rPr lang="en-US" sz="2800" dirty="0"/>
              <a:t>Now that you have finished the chapter please review the learning outcomes in your text.</a:t>
            </a:r>
          </a:p>
        </p:txBody>
      </p:sp>
      <p:sp>
        <p:nvSpPr>
          <p:cNvPr id="9" name="Text Placeholder 8"/>
          <p:cNvSpPr>
            <a:spLocks noGrp="1"/>
          </p:cNvSpPr>
          <p:nvPr>
            <p:ph type="body" sz="quarter" idx="12"/>
          </p:nvPr>
        </p:nvSpPr>
        <p:spPr/>
        <p:txBody>
          <a:bodyPr/>
          <a:lstStyle/>
          <a:p>
            <a:endParaRPr lang="en-US" dirty="0"/>
          </a:p>
        </p:txBody>
      </p:sp>
      <p:sp>
        <p:nvSpPr>
          <p:cNvPr id="8" name="Text Placeholder 7"/>
          <p:cNvSpPr>
            <a:spLocks noGrp="1"/>
          </p:cNvSpPr>
          <p:nvPr>
            <p:ph type="body" sz="quarter" idx="11"/>
          </p:nvPr>
        </p:nvSpPr>
        <p:spPr/>
        <p:txBody>
          <a:bodyPr/>
          <a:lstStyle/>
          <a:p>
            <a:endParaRPr lang="en-US" dirty="0"/>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noAutofit/>
          </a:bodyPr>
          <a:lstStyle/>
          <a:p>
            <a:r>
              <a:rPr lang="en-US" dirty="0">
                <a:solidFill>
                  <a:srgbClr val="C00000"/>
                </a:solidFill>
              </a:rPr>
              <a:t>Information Type: Transactional and Analytical</a:t>
            </a:r>
            <a:endParaRPr lang="en-US" sz="4000" b="1" dirty="0">
              <a:solidFill>
                <a:schemeClr val="tx1"/>
              </a:solidFill>
            </a:endParaRPr>
          </a:p>
        </p:txBody>
      </p:sp>
      <p:sp>
        <p:nvSpPr>
          <p:cNvPr id="10243" name="Content Placeholder 2"/>
          <p:cNvSpPr>
            <a:spLocks noGrp="1"/>
          </p:cNvSpPr>
          <p:nvPr>
            <p:ph idx="1"/>
          </p:nvPr>
        </p:nvSpPr>
        <p:spPr/>
        <p:txBody>
          <a:bodyPr/>
          <a:lstStyle/>
          <a:p>
            <a:pPr eaLnBrk="1" hangingPunct="1">
              <a:spcBef>
                <a:spcPts val="600"/>
              </a:spcBef>
              <a:spcAft>
                <a:spcPts val="1200"/>
              </a:spcAft>
            </a:pPr>
            <a:r>
              <a:rPr lang="en-US" sz="2800" b="1" dirty="0"/>
              <a:t>Transactional information</a:t>
            </a:r>
            <a:r>
              <a:rPr lang="en-US" sz="2800" dirty="0"/>
              <a:t> – Encompasses all of the information contained within a single business process or unit of work, and its primary purpose is to support the performing of daily operational tasks</a:t>
            </a:r>
          </a:p>
          <a:p>
            <a:pPr eaLnBrk="1" hangingPunct="1">
              <a:spcBef>
                <a:spcPts val="600"/>
              </a:spcBef>
              <a:spcAft>
                <a:spcPts val="1200"/>
              </a:spcAft>
            </a:pPr>
            <a:r>
              <a:rPr lang="en-US" sz="2800" b="1" dirty="0"/>
              <a:t>Analytical information</a:t>
            </a:r>
            <a:r>
              <a:rPr lang="en-US" sz="2800" dirty="0"/>
              <a:t> – Encompasses all organizational information, and its primary purpose is to support the performing of managerial analysis tasks</a:t>
            </a:r>
          </a:p>
        </p:txBody>
      </p:sp>
      <p:sp>
        <p:nvSpPr>
          <p:cNvPr id="6" name="Text Placeholder 5"/>
          <p:cNvSpPr>
            <a:spLocks noGrp="1"/>
          </p:cNvSpPr>
          <p:nvPr>
            <p:ph type="body" sz="quarter" idx="12"/>
          </p:nvPr>
        </p:nvSpPr>
        <p:spPr/>
        <p:txBody>
          <a:bodyPr/>
          <a:lstStyle/>
          <a:p>
            <a:endParaRPr lang="en-US" dirty="0"/>
          </a:p>
        </p:txBody>
      </p:sp>
      <p:sp>
        <p:nvSpPr>
          <p:cNvPr id="5" name="Text Placeholder 4"/>
          <p:cNvSpPr>
            <a:spLocks noGrp="1"/>
          </p:cNvSpPr>
          <p:nvPr>
            <p:ph type="body" sz="quarter" idx="11"/>
          </p:nvPr>
        </p:nvSpPr>
        <p:spPr/>
        <p:txBody>
          <a:bodyPr/>
          <a:lstStyle/>
          <a:p>
            <a:endParaRPr lang="en-US" dirty="0"/>
          </a:p>
        </p:txBody>
      </p:sp>
      <p:sp>
        <p:nvSpPr>
          <p:cNvPr id="2" name="矩形 1"/>
          <p:cNvSpPr/>
          <p:nvPr/>
        </p:nvSpPr>
        <p:spPr>
          <a:xfrm>
            <a:off x="2286000" y="4953000"/>
            <a:ext cx="4572000" cy="1477328"/>
          </a:xfrm>
          <a:prstGeom prst="rect">
            <a:avLst/>
          </a:prstGeom>
        </p:spPr>
        <p:txBody>
          <a:bodyPr>
            <a:spAutoFit/>
          </a:bodyPr>
          <a:lstStyle/>
          <a:p>
            <a:r>
              <a:rPr lang="en-US" altLang="zh-TW" dirty="0"/>
              <a:t>Analytical information</a:t>
            </a:r>
          </a:p>
          <a:p>
            <a:r>
              <a:rPr lang="en-US" altLang="zh-TW" dirty="0"/>
              <a:t>is used to make ad-hoc decisions, </a:t>
            </a:r>
          </a:p>
          <a:p>
            <a:r>
              <a:rPr lang="en-US" altLang="zh-TW" dirty="0"/>
              <a:t>includes external organizational information</a:t>
            </a:r>
          </a:p>
          <a:p>
            <a:r>
              <a:rPr lang="en-US" altLang="zh-TW" dirty="0"/>
              <a:t>include cost/benefit analysis, sales forecast, market trends, industry trends, and regulations </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normAutofit/>
          </a:bodyPr>
          <a:lstStyle/>
          <a:p>
            <a:r>
              <a:rPr lang="en-US" sz="3200" dirty="0">
                <a:solidFill>
                  <a:srgbClr val="C00000"/>
                </a:solidFill>
              </a:rPr>
              <a:t>Figure 6.3 Transactional versus Analytical Information</a:t>
            </a:r>
            <a:endParaRPr lang="en-US" sz="3200" b="1" dirty="0">
              <a:solidFill>
                <a:schemeClr val="tx1"/>
              </a:solidFill>
            </a:endParaRPr>
          </a:p>
        </p:txBody>
      </p:sp>
      <p:pic>
        <p:nvPicPr>
          <p:cNvPr id="12291" name="Picture 4" descr="A graphic shows a database associated with examples of transactional and analytical information."/>
          <p:cNvPicPr>
            <a:picLocks noChangeAspect="1"/>
          </p:cNvPicPr>
          <p:nvPr/>
        </p:nvPicPr>
        <p:blipFill rotWithShape="1">
          <a:blip r:embed="rId3" cstate="print">
            <a:clrChange>
              <a:clrFrom>
                <a:srgbClr val="FFF8B0"/>
              </a:clrFrom>
              <a:clrTo>
                <a:srgbClr val="FFF8B0">
                  <a:alpha val="0"/>
                </a:srgbClr>
              </a:clrTo>
            </a:clrChange>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l="26213" t="8920" b="4229"/>
          <a:stretch/>
        </p:blipFill>
        <p:spPr bwMode="auto">
          <a:xfrm>
            <a:off x="152401" y="1517468"/>
            <a:ext cx="8763000" cy="4456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1"/>
          </p:nvPr>
        </p:nvSpPr>
        <p:spPr/>
        <p:txBody>
          <a:bodyPr/>
          <a:lstStyle/>
          <a:p>
            <a:endParaRPr lang="en-US" dirty="0"/>
          </a:p>
        </p:txBody>
      </p:sp>
      <p:sp>
        <p:nvSpPr>
          <p:cNvPr id="3" name="Rectangle 2"/>
          <p:cNvSpPr>
            <a:spLocks noGrp="1" noChangeArrowheads="1"/>
          </p:cNvSpPr>
          <p:nvPr>
            <p:ph type="body" sz="quarter" idx="12"/>
          </p:nvPr>
        </p:nvSpPr>
        <p:spPr bwMode="auto">
          <a:xfrm>
            <a:off x="3962400" y="6400800"/>
            <a:ext cx="1250342" cy="13659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TW" sz="1200" b="0" i="0" u="none" strike="noStrike" cap="none" normalizeH="0" baseline="0" dirty="0">
                <a:ln>
                  <a:noFill/>
                </a:ln>
                <a:solidFill>
                  <a:srgbClr val="212121"/>
                </a:solidFill>
                <a:effectLst/>
                <a:latin typeface="Arial Unicode MS"/>
                <a:ea typeface="inherit"/>
              </a:rPr>
              <a:t>Packing slip </a:t>
            </a:r>
            <a:r>
              <a:rPr kumimoji="0" lang="zh-TW" altLang="zh-TW" sz="1200" b="0" i="0" u="none" strike="noStrike" cap="none" normalizeH="0" baseline="0" dirty="0">
                <a:ln>
                  <a:noFill/>
                </a:ln>
                <a:solidFill>
                  <a:srgbClr val="212121"/>
                </a:solidFill>
                <a:effectLst/>
                <a:latin typeface="Arial Unicode MS"/>
                <a:ea typeface="inherit"/>
              </a:rPr>
              <a:t>裝箱單</a:t>
            </a:r>
            <a:r>
              <a:rPr kumimoji="0" lang="zh-TW" altLang="zh-TW" sz="1200" b="0" i="0" u="none" strike="noStrike" cap="none" normalizeH="0" baseline="0" dirty="0">
                <a:ln>
                  <a:noFill/>
                </a:ln>
                <a:solidFill>
                  <a:schemeClr val="tx1"/>
                </a:solidFill>
                <a:effectLst/>
              </a:rPr>
              <a:t> </a:t>
            </a:r>
            <a:endParaRPr kumimoji="0" lang="zh-TW" altLang="zh-TW" sz="12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normAutofit fontScale="90000"/>
          </a:bodyPr>
          <a:lstStyle/>
          <a:p>
            <a:r>
              <a:rPr lang="en-US" dirty="0">
                <a:solidFill>
                  <a:srgbClr val="C00000"/>
                </a:solidFill>
              </a:rPr>
              <a:t>Figure 6.2 The Four Primary Traits of the Value of Information</a:t>
            </a:r>
            <a:endParaRPr lang="en-US" sz="4000" b="1" dirty="0">
              <a:solidFill>
                <a:schemeClr val="tx1"/>
              </a:solidFill>
            </a:endParaRPr>
          </a:p>
        </p:txBody>
      </p:sp>
      <p:pic>
        <p:nvPicPr>
          <p:cNvPr id="1026" name="Picture 2" descr="Four traits of information include type, timeliness, quality, and governance."/>
          <p:cNvPicPr>
            <a:picLocks noChangeAspect="1" noChangeArrowheads="1"/>
          </p:cNvPicPr>
          <p:nvPr/>
        </p:nvPicPr>
        <p:blipFill>
          <a:blip r:embed="rId3" cstate="print"/>
          <a:srcRect/>
          <a:stretch>
            <a:fillRect/>
          </a:stretch>
        </p:blipFill>
        <p:spPr bwMode="auto">
          <a:xfrm>
            <a:off x="0" y="1752600"/>
            <a:ext cx="9144000" cy="4267200"/>
          </a:xfrm>
          <a:prstGeom prst="rect">
            <a:avLst/>
          </a:prstGeom>
          <a:noFill/>
        </p:spPr>
      </p:pic>
      <p:sp>
        <p:nvSpPr>
          <p:cNvPr id="7" name="Text Placeholder 6"/>
          <p:cNvSpPr>
            <a:spLocks noGrp="1"/>
          </p:cNvSpPr>
          <p:nvPr>
            <p:ph type="body" sz="quarter" idx="12"/>
          </p:nvPr>
        </p:nvSpPr>
        <p:spPr/>
        <p:txBody>
          <a:bodyPr/>
          <a:lstStyle/>
          <a:p>
            <a:r>
              <a:rPr lang="zh-TW" altLang="en-US" dirty="0"/>
              <a:t> </a:t>
            </a:r>
            <a:r>
              <a:rPr lang="en-US" altLang="zh-TW" sz="1200" dirty="0"/>
              <a:t>timeliness</a:t>
            </a:r>
            <a:r>
              <a:rPr lang="zh-TW" altLang="en-US" sz="1200" b="1" dirty="0"/>
              <a:t>及时</a:t>
            </a:r>
            <a:endParaRPr lang="en-US" sz="1200" dirty="0"/>
          </a:p>
        </p:txBody>
      </p:sp>
      <p:sp>
        <p:nvSpPr>
          <p:cNvPr id="6" name="Text Placeholder 5"/>
          <p:cNvSpPr>
            <a:spLocks noGrp="1"/>
          </p:cNvSpPr>
          <p:nvPr>
            <p:ph type="body" sz="quarter" idx="11"/>
          </p:nvPr>
        </p:nvSpPr>
        <p:spPr/>
        <p:txBody>
          <a:bodyPr/>
          <a:lstStyle/>
          <a:p>
            <a:endParaRPr lang="en-US" dirty="0"/>
          </a:p>
        </p:txBody>
      </p:sp>
      <p:sp>
        <p:nvSpPr>
          <p:cNvPr id="8" name="矩形 7"/>
          <p:cNvSpPr/>
          <p:nvPr/>
        </p:nvSpPr>
        <p:spPr>
          <a:xfrm>
            <a:off x="6019800" y="2133600"/>
            <a:ext cx="2798587" cy="369332"/>
          </a:xfrm>
          <a:prstGeom prst="rect">
            <a:avLst/>
          </a:prstGeom>
        </p:spPr>
        <p:txBody>
          <a:bodyPr wrap="none">
            <a:spAutoFit/>
          </a:bodyPr>
          <a:lstStyle/>
          <a:p>
            <a:r>
              <a:rPr lang="en-US" altLang="zh-TW" dirty="0">
                <a:solidFill>
                  <a:srgbClr val="C00000"/>
                </a:solidFill>
              </a:rPr>
              <a:t>Transactional and Analytical</a:t>
            </a:r>
            <a:endParaRPr lang="zh-TW" altLang="en-US" dirty="0"/>
          </a:p>
        </p:txBody>
      </p:sp>
    </p:spTree>
  </p:cSld>
  <p:clrMapOvr>
    <a:masterClrMapping/>
  </p:clrMapOvr>
  <p:transition spd="med"/>
</p:sld>
</file>

<file path=ppt/theme/theme1.xml><?xml version="1.0" encoding="utf-8"?>
<a:theme xmlns:a="http://schemas.openxmlformats.org/drawingml/2006/main" name="FIRST, BREAK, LAST slides ">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Alternate FIRST, BREAK, LAST slide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Plain BODY/MAIN CONTENT">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_Red bar footer BODY/MAIN CONTENT">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1_PLAIN Section Divider, Quotes, Callout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RED FOOTER Section Divider, Quotes, Callouts">
  <a:themeElements>
    <a:clrScheme name="MHHE Branding">
      <a:dk1>
        <a:sysClr val="windowText" lastClr="000000"/>
      </a:dk1>
      <a:lt1>
        <a:sysClr val="window" lastClr="FFFFFF"/>
      </a:lt1>
      <a:dk2>
        <a:srgbClr val="E6E4CC"/>
      </a:dk2>
      <a:lt2>
        <a:srgbClr val="C30C20"/>
      </a:lt2>
      <a:accent1>
        <a:srgbClr val="7AC1AC"/>
      </a:accent1>
      <a:accent2>
        <a:srgbClr val="802754"/>
      </a:accent2>
      <a:accent3>
        <a:srgbClr val="777777"/>
      </a:accent3>
      <a:accent4>
        <a:srgbClr val="DC5A20"/>
      </a:accent4>
      <a:accent5>
        <a:srgbClr val="39858E"/>
      </a:accent5>
      <a:accent6>
        <a:srgbClr val="FFCE00"/>
      </a:accent6>
      <a:hlink>
        <a:srgbClr val="39858E"/>
      </a:hlink>
      <a:folHlink>
        <a:srgbClr val="3985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TM04033917[[fn=Berlin]]</Template>
  <TotalTime>7879</TotalTime>
  <Words>11739</Words>
  <Application>Microsoft Office PowerPoint</Application>
  <PresentationFormat>如螢幕大小 (4:3)</PresentationFormat>
  <Paragraphs>842</Paragraphs>
  <Slides>68</Slides>
  <Notes>64</Notes>
  <HiddenSlides>0</HiddenSlides>
  <MMClips>0</MMClips>
  <ScaleCrop>false</ScaleCrop>
  <HeadingPairs>
    <vt:vector size="6" baseType="variant">
      <vt:variant>
        <vt:lpstr>使用字型</vt:lpstr>
      </vt:variant>
      <vt:variant>
        <vt:i4>13</vt:i4>
      </vt:variant>
      <vt:variant>
        <vt:lpstr>佈景主題</vt:lpstr>
      </vt:variant>
      <vt:variant>
        <vt:i4>6</vt:i4>
      </vt:variant>
      <vt:variant>
        <vt:lpstr>投影片標題</vt:lpstr>
      </vt:variant>
      <vt:variant>
        <vt:i4>68</vt:i4>
      </vt:variant>
    </vt:vector>
  </HeadingPairs>
  <TitlesOfParts>
    <vt:vector size="87" baseType="lpstr">
      <vt:lpstr>Albertus (W1)</vt:lpstr>
      <vt:lpstr>Arial Unicode MS</vt:lpstr>
      <vt:lpstr>ArumSans Bold</vt:lpstr>
      <vt:lpstr>ArumSans Regular</vt:lpstr>
      <vt:lpstr>inherit</vt:lpstr>
      <vt:lpstr>medium-content-serif-font</vt:lpstr>
      <vt:lpstr>ＭＳ Ｐゴシック</vt:lpstr>
      <vt:lpstr>Vectipede Rg</vt:lpstr>
      <vt:lpstr>新細明體</vt:lpstr>
      <vt:lpstr>Arial</vt:lpstr>
      <vt:lpstr>Calibri</vt:lpstr>
      <vt:lpstr>Century Schoolbook</vt:lpstr>
      <vt:lpstr>Wingdings</vt:lpstr>
      <vt:lpstr>FIRST, BREAK, LAST slides </vt:lpstr>
      <vt:lpstr>1_Alternate FIRST, BREAK, LAST slides</vt:lpstr>
      <vt:lpstr>1_Plain BODY/MAIN CONTENT</vt:lpstr>
      <vt:lpstr>1_Red bar footer BODY/MAIN CONTENT</vt:lpstr>
      <vt:lpstr>1_PLAIN Section Divider, Quotes, Callouts</vt:lpstr>
      <vt:lpstr>RED FOOTER Section Divider, Quotes, Callouts</vt:lpstr>
      <vt:lpstr>CHAPTER SIX</vt:lpstr>
      <vt:lpstr>Chapter Six Overview</vt:lpstr>
      <vt:lpstr>Section 6.1</vt:lpstr>
      <vt:lpstr>Learning Outcomes 1 of 2</vt:lpstr>
      <vt:lpstr>The Business Benefits of High-Quality Information</vt:lpstr>
      <vt:lpstr>Figure 6.1 Levels, Formats, and Granularities of Organizational Information</vt:lpstr>
      <vt:lpstr>Information Type: Transactional and Analytical</vt:lpstr>
      <vt:lpstr>Figure 6.3 Transactional versus Analytical Information</vt:lpstr>
      <vt:lpstr>Figure 6.2 The Four Primary Traits of the Value of Information</vt:lpstr>
      <vt:lpstr>Information Timeliness</vt:lpstr>
      <vt:lpstr>Information Quality 1 of 2</vt:lpstr>
      <vt:lpstr>Information Quality 2 of 2</vt:lpstr>
      <vt:lpstr>Figure 6.5 Example of Low-Quality Information</vt:lpstr>
      <vt:lpstr>Understanding the Costs of Using Low-Quality Information 1 of 2</vt:lpstr>
      <vt:lpstr>Understanding the Costs of Using Low-Quality Information 2 of 2</vt:lpstr>
      <vt:lpstr>Understanding the Benefits of Good Information</vt:lpstr>
      <vt:lpstr>Information Governance</vt:lpstr>
      <vt:lpstr>Storing Information in a Relational Database 1 of 2</vt:lpstr>
      <vt:lpstr>Figure 6.6 Relationship of Database, DBMS, and User</vt:lpstr>
      <vt:lpstr>Storing Information in a Relational Database 2 of 2</vt:lpstr>
      <vt:lpstr>Storing Data Elements in Entities and Attributes</vt:lpstr>
      <vt:lpstr>Creating Relationships Through Keys</vt:lpstr>
      <vt:lpstr>Figure 6.9 Business Advantages of a Relational Database</vt:lpstr>
      <vt:lpstr>Increased Flexibility</vt:lpstr>
      <vt:lpstr>Increased Scalability and Performance</vt:lpstr>
      <vt:lpstr>Reduced Information Redundancy</vt:lpstr>
      <vt:lpstr>Increase Information Integrity (Quality)</vt:lpstr>
      <vt:lpstr>Increase Information Security</vt:lpstr>
      <vt:lpstr>Driving Websites with Data 1 of 2</vt:lpstr>
      <vt:lpstr>Figure 6.10 Zappos.com – A Data-Driven Website</vt:lpstr>
      <vt:lpstr>Driving Websites with Data 2 of 2</vt:lpstr>
      <vt:lpstr>Figure 6.11 BI in a Data-Driven Website</vt:lpstr>
      <vt:lpstr>Section 6.2</vt:lpstr>
      <vt:lpstr>Learning Outcomes 2 of 2</vt:lpstr>
      <vt:lpstr>Supporting Decisions with Business Intelligence 1 of 2</vt:lpstr>
      <vt:lpstr>Supporting Decisions with Business Intelligence 2 of 2</vt:lpstr>
      <vt:lpstr>Figure 6.12 Reasons Business Analysis is Difficult from Operational Databases</vt:lpstr>
      <vt:lpstr>Data Marts</vt:lpstr>
      <vt:lpstr>Figure 6.14 Data Warehouse Model</vt:lpstr>
      <vt:lpstr>Information Cleansing or Scrubbing</vt:lpstr>
      <vt:lpstr>Figure 6.15 Dirty Data Problems</vt:lpstr>
      <vt:lpstr>Figure 6.16 Contact Information in Operational Systems</vt:lpstr>
      <vt:lpstr>Figure 6.17 Standardizing a Customer Name in Operational Systems</vt:lpstr>
      <vt:lpstr>Figure 6.18 Information Cleansing Activities</vt:lpstr>
      <vt:lpstr>Figure 6.19 The Cost of Accurate and Complete Information</vt:lpstr>
      <vt:lpstr>Business Intelligence 1 of 2</vt:lpstr>
      <vt:lpstr>Business Intelligence 2 of 2</vt:lpstr>
      <vt:lpstr>The Problem: Data Rich, Information Poor</vt:lpstr>
      <vt:lpstr>The Solution: Business Intelligence 1 of 2</vt:lpstr>
      <vt:lpstr>Figure 6.20 How BI Can Answer Tough Customer Questions</vt:lpstr>
      <vt:lpstr>The Solution: Business Intelligence 2 of 2</vt:lpstr>
      <vt:lpstr>The Power of Big Data Analytics 1 of 2</vt:lpstr>
      <vt:lpstr>Figure 6.23 Structured and Unstructured Data Examples</vt:lpstr>
      <vt:lpstr>The Power of Big Data Analytics 2 of 2</vt:lpstr>
      <vt:lpstr>Figure 6.26 Business Focus Areas of Big Data</vt:lpstr>
      <vt:lpstr>Data Mining</vt:lpstr>
      <vt:lpstr>Figure 6.27 Data Mining Process Model Overview</vt:lpstr>
      <vt:lpstr>Data Mining Analysis Techniques</vt:lpstr>
      <vt:lpstr>Figure 6.29 Data Mining Techniques</vt:lpstr>
      <vt:lpstr>Data Mining Modeling Techniques for Prediction 1 of 2</vt:lpstr>
      <vt:lpstr>Data Mining Modeling Techniques for Prediction 2 of 2</vt:lpstr>
      <vt:lpstr>Figure 6.34 A Cube of Information for Performing a Multidimensional Analysis on Three Stores for Five Products and Four Promotions</vt:lpstr>
      <vt:lpstr>Advanced Data Analytics 1 of 2</vt:lpstr>
      <vt:lpstr>Advanced Data Analytics 2 of 2</vt:lpstr>
      <vt:lpstr>Figure 6.37 Infographic Health Example</vt:lpstr>
      <vt:lpstr>Data Visualization 1 of 2</vt:lpstr>
      <vt:lpstr>Data Visualization 2 of 2</vt:lpstr>
      <vt:lpstr>Learning Outcome Review</vt:lpstr>
    </vt:vector>
  </TitlesOfParts>
  <Company>Daniels College of Business, University of Denver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Paige Baltzan</dc:creator>
  <cp:lastModifiedBy>USER</cp:lastModifiedBy>
  <cp:revision>478</cp:revision>
  <dcterms:created xsi:type="dcterms:W3CDTF">2004-06-28T21:12:50Z</dcterms:created>
  <dcterms:modified xsi:type="dcterms:W3CDTF">2019-11-14T00:06:19Z</dcterms:modified>
</cp:coreProperties>
</file>

<file path=docProps/thumbnail.jpeg>
</file>